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tags/tag23.xml" ContentType="application/vnd.openxmlformats-officedocument.presentationml.tags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notesSlides/notesSlide17.xml" ContentType="application/vnd.openxmlformats-officedocument.presentationml.notesSlide+xml"/>
  <Override PartName="/ppt/tags/tag25.xml" ContentType="application/vnd.openxmlformats-officedocument.presentationml.tags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notesSlides/notesSlide19.xml" ContentType="application/vnd.openxmlformats-officedocument.presentationml.notesSlide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notesSlides/notesSlide23.xml" ContentType="application/vnd.openxmlformats-officedocument.presentationml.notesSlide+xml"/>
  <Override PartName="/ppt/tags/tag3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6"/>
  </p:sldMasterIdLst>
  <p:notesMasterIdLst>
    <p:notesMasterId r:id="rId40"/>
  </p:notesMasterIdLst>
  <p:handoutMasterIdLst>
    <p:handoutMasterId r:id="rId41"/>
  </p:handoutMasterIdLst>
  <p:sldIdLst>
    <p:sldId id="347" r:id="rId7"/>
    <p:sldId id="339" r:id="rId8"/>
    <p:sldId id="949" r:id="rId9"/>
    <p:sldId id="950" r:id="rId10"/>
    <p:sldId id="956" r:id="rId11"/>
    <p:sldId id="980" r:id="rId12"/>
    <p:sldId id="981" r:id="rId13"/>
    <p:sldId id="951" r:id="rId14"/>
    <p:sldId id="952" r:id="rId15"/>
    <p:sldId id="954" r:id="rId16"/>
    <p:sldId id="955" r:id="rId17"/>
    <p:sldId id="941" r:id="rId18"/>
    <p:sldId id="948" r:id="rId19"/>
    <p:sldId id="959" r:id="rId20"/>
    <p:sldId id="960" r:id="rId21"/>
    <p:sldId id="961" r:id="rId22"/>
    <p:sldId id="979" r:id="rId23"/>
    <p:sldId id="982" r:id="rId24"/>
    <p:sldId id="965" r:id="rId25"/>
    <p:sldId id="974" r:id="rId26"/>
    <p:sldId id="947" r:id="rId27"/>
    <p:sldId id="921" r:id="rId28"/>
    <p:sldId id="942" r:id="rId29"/>
    <p:sldId id="943" r:id="rId30"/>
    <p:sldId id="967" r:id="rId31"/>
    <p:sldId id="945" r:id="rId32"/>
    <p:sldId id="968" r:id="rId33"/>
    <p:sldId id="946" r:id="rId34"/>
    <p:sldId id="971" r:id="rId35"/>
    <p:sldId id="972" r:id="rId36"/>
    <p:sldId id="973" r:id="rId37"/>
    <p:sldId id="977" r:id="rId38"/>
    <p:sldId id="26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24" autoAdjust="0"/>
  </p:normalViewPr>
  <p:slideViewPr>
    <p:cSldViewPr snapToGrid="0" showGuides="1">
      <p:cViewPr varScale="1">
        <p:scale>
          <a:sx n="160" d="100"/>
          <a:sy n="160" d="100"/>
        </p:scale>
        <p:origin x="332" y="1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55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1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7/11/2023</a:t>
            </a:fld>
            <a:endParaRPr lang="en-US" sz="1050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</a:rPr>
              <a:t>Hand out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‹#›</a:t>
            </a:fld>
            <a:endParaRPr lang="en-US" sz="1050" dirty="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7/11/2023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7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82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30</a:t>
            </a:fld>
            <a:endParaRPr lang="de-DE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31</a:t>
            </a:fld>
            <a:endParaRPr lang="de-DE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57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41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0.emf"/><Relationship Id="rId2" Type="http://schemas.openxmlformats.org/officeDocument/2006/relationships/tags" Target="../tags/tag1.xml"/><Relationship Id="rId1" Type="http://schemas.openxmlformats.org/officeDocument/2006/relationships/customXml" Target="../../customXml/item4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5.xml"/><Relationship Id="rId7" Type="http://schemas.openxmlformats.org/officeDocument/2006/relationships/oleObject" Target="../embeddings/oleObject2.bin"/><Relationship Id="rId2" Type="http://schemas.openxmlformats.org/officeDocument/2006/relationships/tags" Target="../tags/tag4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>
  <p:cSld name="1_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6241056"/>
              </p:ext>
            </p:extLst>
          </p:nvPr>
        </p:nvGraphicFramePr>
        <p:xfrm>
          <a:off x="1590" y="1595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216" imgH="216" progId="">
                  <p:embed/>
                </p:oleObj>
              </mc:Choice>
              <mc:Fallback>
                <p:oleObj name="think-cell Folie" r:id="rId6" imgW="216" imgH="216" progId="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5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8"/>
            <a:ext cx="1219200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744" y="1412877"/>
            <a:ext cx="8204690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9255492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1359165"/>
              </p:ext>
            </p:extLst>
          </p:nvPr>
        </p:nvGraphicFramePr>
        <p:xfrm>
          <a:off x="1590" y="1595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7" imgW="216" imgH="216" progId="">
                  <p:embed/>
                </p:oleObj>
              </mc:Choice>
              <mc:Fallback>
                <p:oleObj name="think-cell Folie" r:id="rId7" imgW="216" imgH="216" progId="">
                  <p:embed/>
                  <p:pic>
                    <p:nvPicPr>
                      <p:cNvPr id="5" name="Objek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5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8"/>
            <a:ext cx="12192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25862" tIns="332442" rIns="1783095" bIns="196442" numCol="1" anchor="b" anchorCtr="0" compatLnSpc="1">
            <a:prstTxWarp prst="textNoShape">
              <a:avLst/>
            </a:prstTxWarp>
          </a:bodyPr>
          <a:lstStyle>
            <a:lvl1pPr marL="0" marR="0" indent="0" algn="l" defTabSz="7672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7672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Titelmasterformat durch Klicken bearbeiten</a:t>
            </a:r>
            <a:endParaRPr kumimoji="0" lang="en-US" sz="1699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6739" y="1412877"/>
            <a:ext cx="5469264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4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4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4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4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0390" y="1412877"/>
            <a:ext cx="5469264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4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4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4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4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93682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  <p:sldLayoutId id="2147483753" r:id="rId55"/>
    <p:sldLayoutId id="2147483754" r:id="rId5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0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ackoverflow.com/" TargetMode="External"/><Relationship Id="rId3" Type="http://schemas.openxmlformats.org/officeDocument/2006/relationships/notesSlide" Target="../notesSlides/notesSlide27.xml"/><Relationship Id="rId7" Type="http://schemas.openxmlformats.org/officeDocument/2006/relationships/hyperlink" Target="http://www.codeproject.com/" TargetMode="Externa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32.xml"/><Relationship Id="rId6" Type="http://schemas.openxmlformats.org/officeDocument/2006/relationships/hyperlink" Target="http://www.learncpp.com/" TargetMode="External"/><Relationship Id="rId5" Type="http://schemas.openxmlformats.org/officeDocument/2006/relationships/hyperlink" Target="http://www.cplusplus.com/" TargetMode="External"/><Relationship Id="rId4" Type="http://schemas.openxmlformats.org/officeDocument/2006/relationships/hyperlink" Target="http://en.cppreference.com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firstname.lastname@siemens.com" TargetMode="External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 descr="A picture containing outdoor, flying, person, plane&#10;&#10;Description automatically generated">
            <a:extLst>
              <a:ext uri="{FF2B5EF4-FFF2-40B4-BE49-F238E27FC236}">
                <a16:creationId xmlns:a16="http://schemas.microsoft.com/office/drawing/2014/main" id="{F770C91E-BF5F-45D9-AC4A-AD9B332436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02800"/>
          </a:xfr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C7413F94-559E-46DF-A817-2051A7B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C++</a:t>
            </a:r>
            <a:endParaRPr lang="en-US" b="0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27507DB2-A004-4C7F-BB03-CAB07E07A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Object Oriented Programming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8D101C9-5442-4E35-9BFD-3591529F0F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9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– Order of construction of derived classes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6096000" y="1439863"/>
            <a:ext cx="5719762" cy="1989137"/>
          </a:xfrm>
        </p:spPr>
        <p:txBody>
          <a:bodyPr/>
          <a:lstStyle/>
          <a:p>
            <a:pPr lvl="1"/>
            <a:r>
              <a:rPr lang="en-US" dirty="0"/>
              <a:t>The construction starts from base class and ends with the derived class. </a:t>
            </a:r>
          </a:p>
          <a:p>
            <a:pPr lvl="1"/>
            <a:r>
              <a:rPr lang="en-US" dirty="0"/>
              <a:t>The Base portion of Derived is constructed first. </a:t>
            </a:r>
          </a:p>
          <a:p>
            <a:pPr lvl="1"/>
            <a:r>
              <a:rPr lang="en-US" dirty="0"/>
              <a:t>Once the Base portion is finished, the Derived portion is constructed.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C53E0D-1524-4BD0-9388-513BF98A879C}"/>
              </a:ext>
            </a:extLst>
          </p:cNvPr>
          <p:cNvSpPr/>
          <p:nvPr/>
        </p:nvSpPr>
        <p:spPr>
          <a:xfrm>
            <a:off x="473782" y="1440389"/>
            <a:ext cx="494883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A() {  cout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"A CTOR"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endl;    }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B() {  cout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"B CTOR"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endl;    }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C() {  cout </a:t>
            </a:r>
            <a:r>
              <a:rPr lang="fr-F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"C CTOR"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endl;    }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D() {  cout </a:t>
            </a:r>
            <a:r>
              <a:rPr lang="fr-F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"D CTOR"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endl;    }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EBF743-B11C-4630-AFD4-AC3F9E436841}"/>
              </a:ext>
            </a:extLst>
          </p:cNvPr>
          <p:cNvSpPr/>
          <p:nvPr/>
        </p:nvSpPr>
        <p:spPr>
          <a:xfrm>
            <a:off x="6096000" y="3429000"/>
            <a:ext cx="40958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base;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write: "A CTOR"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derived;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/* write: "A CTOR"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                    "B CTOR"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                    "C CTOR"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                    "D CTOR"  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lvl="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ADBECB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D8A10-437F-496F-8694-EC4129E4E7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96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– Order of construction of derived classes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053306"/>
            <a:ext cx="5299075" cy="4751388"/>
          </a:xfrm>
        </p:spPr>
        <p:txBody>
          <a:bodyPr/>
          <a:lstStyle/>
          <a:p>
            <a:pPr lvl="1">
              <a:buNone/>
            </a:pPr>
            <a:endParaRPr lang="en-US" b="1" dirty="0"/>
          </a:p>
          <a:p>
            <a:pPr lvl="1">
              <a:buNone/>
            </a:pPr>
            <a:r>
              <a:rPr lang="en-US" dirty="0"/>
              <a:t>When </a:t>
            </a:r>
            <a:r>
              <a:rPr lang="en-US" i="1" dirty="0"/>
              <a:t>Student</a:t>
            </a:r>
            <a:r>
              <a:rPr lang="en-US" dirty="0"/>
              <a:t> is instantiated:</a:t>
            </a:r>
          </a:p>
          <a:p>
            <a:pPr lvl="2"/>
            <a:r>
              <a:rPr lang="en-US" dirty="0"/>
              <a:t>Memory for </a:t>
            </a:r>
            <a:r>
              <a:rPr lang="en-US" i="1" dirty="0"/>
              <a:t>Student</a:t>
            </a:r>
            <a:r>
              <a:rPr lang="en-US" dirty="0"/>
              <a:t> is set aside</a:t>
            </a:r>
          </a:p>
          <a:p>
            <a:pPr lvl="2"/>
            <a:r>
              <a:rPr lang="en-US" dirty="0"/>
              <a:t>The appropriate </a:t>
            </a:r>
            <a:r>
              <a:rPr lang="en-US" i="1" dirty="0"/>
              <a:t>Student</a:t>
            </a:r>
            <a:r>
              <a:rPr lang="en-US" dirty="0"/>
              <a:t> constructor is called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The Base object is constructed first using the appropriate Base constructor, custom </a:t>
            </a:r>
            <a:r>
              <a:rPr lang="en-US" i="1" dirty="0"/>
              <a:t>Person </a:t>
            </a:r>
            <a:r>
              <a:rPr lang="en-US" dirty="0"/>
              <a:t>CTOR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The initialization list initializes variables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The body of the constructor executes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Control is returned to the caller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25031-63C2-456A-A684-D53589A86BFA}"/>
              </a:ext>
            </a:extLst>
          </p:cNvPr>
          <p:cNvSpPr/>
          <p:nvPr/>
        </p:nvSpPr>
        <p:spPr>
          <a:xfrm>
            <a:off x="6096000" y="1391427"/>
            <a:ext cx="6096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Person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Person() {}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Person(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):name(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 {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name;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string university;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Student() {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Student(string university, string name)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:university(university), Person(name){}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Transilvania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19,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"Mihai"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  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aStudent.GetName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82755-0A3A-4E4B-98FE-22681F0858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878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initialization list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3927"/>
            <a:ext cx="5214938" cy="4568825"/>
          </a:xfrm>
        </p:spPr>
        <p:txBody>
          <a:bodyPr/>
          <a:lstStyle/>
          <a:p>
            <a:pPr lvl="1"/>
            <a:r>
              <a:rPr lang="en-US" dirty="0"/>
              <a:t>C++ provides another way of initializing member variables. This allows us to </a:t>
            </a:r>
            <a:r>
              <a:rPr lang="en-US" b="1" dirty="0"/>
              <a:t>initialize member </a:t>
            </a:r>
            <a:r>
              <a:rPr lang="en-US" dirty="0"/>
              <a:t>variables </a:t>
            </a:r>
            <a:r>
              <a:rPr lang="en-US" b="1" dirty="0"/>
              <a:t>when they are created </a:t>
            </a:r>
            <a:r>
              <a:rPr lang="en-US" dirty="0"/>
              <a:t>rather than afterwards. This is done through use of an initialization list.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The members of the class are initialized before the constructor is called.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You can initialize const member variables.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latin typeface="Arial" pitchFamily="34" charset="0"/>
              </a:rPr>
              <a:t>In the two examples on the right, both constructors use an initialization list to initialize member variables before the CTOR body is executed.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E5C743-E14E-4F1E-8A0B-A339DF4972EB}"/>
              </a:ext>
            </a:extLst>
          </p:cNvPr>
          <p:cNvSpPr/>
          <p:nvPr/>
        </p:nvSpPr>
        <p:spPr>
          <a:xfrm>
            <a:off x="6599579" y="1413927"/>
            <a:ext cx="5802023" cy="3320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Person 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age;</a:t>
            </a:r>
          </a:p>
          <a:p>
            <a:pPr lvl="0"/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pPr lvl="0"/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lvl="0"/>
            <a:r>
              <a:rPr lang="en-US" sz="1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Person(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399" b="1" dirty="0">
                <a:solidFill>
                  <a:srgbClr val="000000"/>
                </a:solidFill>
                <a:latin typeface="Consolas" panose="020B0609020204030204" pitchFamily="49" charset="0"/>
              </a:rPr>
              <a:t>:age(</a:t>
            </a:r>
            <a:r>
              <a:rPr lang="en-US" sz="1399" b="1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399" b="1" dirty="0">
                <a:solidFill>
                  <a:srgbClr val="000000"/>
                </a:solidFill>
                <a:latin typeface="Consolas" panose="020B0609020204030204" pitchFamily="49" charset="0"/>
              </a:rPr>
              <a:t>), name(</a:t>
            </a:r>
            <a:r>
              <a:rPr lang="en-US" sz="1399" b="1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399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{ }</a:t>
            </a:r>
          </a:p>
          <a:p>
            <a:pPr lvl="0"/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US" sz="13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Person 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university;</a:t>
            </a:r>
          </a:p>
          <a:p>
            <a:pPr lvl="0"/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lvl="0"/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Student(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university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sz="1399" b="1" dirty="0">
                <a:solidFill>
                  <a:srgbClr val="000000"/>
                </a:solidFill>
                <a:latin typeface="Consolas" panose="020B0609020204030204" pitchFamily="49" charset="0"/>
              </a:rPr>
              <a:t>    :university(</a:t>
            </a:r>
            <a:r>
              <a:rPr lang="en-US" sz="1399" b="1" dirty="0">
                <a:solidFill>
                  <a:srgbClr val="808080"/>
                </a:solidFill>
                <a:latin typeface="Consolas" panose="020B0609020204030204" pitchFamily="49" charset="0"/>
              </a:rPr>
              <a:t>university</a:t>
            </a:r>
            <a:r>
              <a:rPr lang="en-US" sz="1399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399" b="1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399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99" b="1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399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b="1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399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{ }</a:t>
            </a:r>
          </a:p>
          <a:p>
            <a:pPr lvl="0"/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399" dirty="0">
              <a:solidFill>
                <a:srgbClr val="ADBECB"/>
              </a:solidFill>
            </a:endParaRPr>
          </a:p>
          <a:p>
            <a:pPr lvl="0"/>
            <a:endParaRPr lang="en-US" sz="13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1399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71141-9289-4A20-9AE4-B65CFCB63A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507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309180"/>
            <a:ext cx="8204200" cy="1738383"/>
          </a:xfrm>
        </p:spPr>
        <p:txBody>
          <a:bodyPr/>
          <a:lstStyle/>
          <a:p>
            <a:pPr lvl="1"/>
            <a:r>
              <a:rPr lang="en-US" dirty="0"/>
              <a:t> Is used for objects that have a </a:t>
            </a:r>
            <a:r>
              <a:rPr lang="en-US" dirty="0">
                <a:solidFill>
                  <a:srgbClr val="FF0000"/>
                </a:solidFill>
              </a:rPr>
              <a:t>has-a</a:t>
            </a:r>
            <a:r>
              <a:rPr lang="en-US" dirty="0"/>
              <a:t> relationship to each other.</a:t>
            </a:r>
            <a:endParaRPr lang="en-US" dirty="0">
              <a:latin typeface="Arial" pitchFamily="34" charset="0"/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Implies ownership between the complex class and any subclasses. When the complex class is created, the subclasses are created. When the complex class is destroyed, the subclasses are similarly destroyed.</a:t>
            </a:r>
            <a:endParaRPr lang="en-US" dirty="0">
              <a:latin typeface="Arial" pitchFamily="34" charset="0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398C7-A914-4F16-B7B4-1721F32948DF}"/>
              </a:ext>
            </a:extLst>
          </p:cNvPr>
          <p:cNvSpPr txBox="1"/>
          <p:nvPr/>
        </p:nvSpPr>
        <p:spPr>
          <a:xfrm>
            <a:off x="410400" y="3047563"/>
            <a:ext cx="280683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>
                <a:solidFill>
                  <a:srgbClr val="2B91AF"/>
                </a:solidFill>
                <a:latin typeface="Consolas" panose="020B0609020204030204" pitchFamily="49" charset="0"/>
              </a:rPr>
              <a:t>CPU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mNrOfCores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. . .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>
                <a:solidFill>
                  <a:srgbClr val="2B91AF"/>
                </a:solidFill>
                <a:latin typeface="Consolas" panose="020B0609020204030204" pitchFamily="49" charset="0"/>
              </a:rPr>
              <a:t>Display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mSize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. . . 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>
                <a:solidFill>
                  <a:srgbClr val="2B91AF"/>
                </a:solidFill>
                <a:latin typeface="Consolas" panose="020B0609020204030204" pitchFamily="49" charset="0"/>
              </a:rPr>
              <a:t>Camera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mNrOfPixels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. . .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o-RO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27FBE-AC41-4076-AF2E-9CD378859741}"/>
              </a:ext>
            </a:extLst>
          </p:cNvPr>
          <p:cNvSpPr txBox="1"/>
          <p:nvPr/>
        </p:nvSpPr>
        <p:spPr>
          <a:xfrm>
            <a:off x="6096000" y="3047563"/>
            <a:ext cx="34101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MobilePhone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2B91AF"/>
                </a:solidFill>
                <a:latin typeface="Consolas" panose="020B0609020204030204" pitchFamily="49" charset="0"/>
              </a:rPr>
              <a:t>CPU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mCPU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2B91AF"/>
                </a:solidFill>
                <a:latin typeface="Consolas" panose="020B0609020204030204" pitchFamily="49" charset="0"/>
              </a:rPr>
              <a:t>Display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mDisplay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2B91AF"/>
                </a:solidFill>
                <a:latin typeface="Consolas" panose="020B0609020204030204" pitchFamily="49" charset="0"/>
              </a:rPr>
              <a:t>Camera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mCamera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MobilePhone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: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mCPU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mDisplay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mCamera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{}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o-RO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27785-E132-4709-891B-5094BC1B41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626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395904"/>
            <a:ext cx="8204200" cy="492125"/>
          </a:xfrm>
        </p:spPr>
        <p:txBody>
          <a:bodyPr/>
          <a:lstStyle/>
          <a:p>
            <a:pPr lvl="1"/>
            <a:r>
              <a:rPr lang="en-US" dirty="0"/>
              <a:t>Enables a derived class to inherit members from more than one parent.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469355" y="2932591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Employee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89355" y="2932591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Person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948419" y="3986967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Teacher</a:t>
            </a:r>
          </a:p>
        </p:txBody>
      </p:sp>
      <p:cxnSp>
        <p:nvCxnSpPr>
          <p:cNvPr id="12" name="Straight Arrow Connector 11"/>
          <p:cNvCxnSpPr>
            <a:stCxn id="7" idx="2"/>
            <a:endCxn id="10" idx="0"/>
          </p:cNvCxnSpPr>
          <p:nvPr/>
        </p:nvCxnSpPr>
        <p:spPr bwMode="auto">
          <a:xfrm>
            <a:off x="1745218" y="3490442"/>
            <a:ext cx="1359064" cy="496526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6" idx="2"/>
            <a:endCxn id="10" idx="0"/>
          </p:cNvCxnSpPr>
          <p:nvPr/>
        </p:nvCxnSpPr>
        <p:spPr bwMode="auto">
          <a:xfrm flipH="1">
            <a:off x="3104282" y="3490442"/>
            <a:ext cx="1520936" cy="496526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589353" y="2695727"/>
            <a:ext cx="2343397" cy="218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399" dirty="0">
                <a:solidFill>
                  <a:srgbClr val="FF0000"/>
                </a:solidFill>
              </a:rPr>
              <a:t>Base Class (Parent</a:t>
            </a:r>
            <a:r>
              <a:rPr lang="en-US" sz="1199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69353" y="2695727"/>
            <a:ext cx="2343397" cy="218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399" dirty="0">
                <a:solidFill>
                  <a:srgbClr val="FF0000"/>
                </a:solidFill>
              </a:rPr>
              <a:t>Base Class (Parent</a:t>
            </a:r>
            <a:r>
              <a:rPr lang="en-US" sz="1199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32584" y="4544816"/>
            <a:ext cx="2327563" cy="218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399" dirty="0">
                <a:solidFill>
                  <a:srgbClr val="FF0000"/>
                </a:solidFill>
              </a:rPr>
              <a:t>Derived Class (Child</a:t>
            </a:r>
            <a:r>
              <a:rPr lang="en-US" sz="1199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C1966B-C7F3-4991-87EA-EDC04BACEA6E}"/>
              </a:ext>
            </a:extLst>
          </p:cNvPr>
          <p:cNvSpPr/>
          <p:nvPr/>
        </p:nvSpPr>
        <p:spPr>
          <a:xfrm>
            <a:off x="6096000" y="1906486"/>
            <a:ext cx="6096000" cy="24595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endParaRPr lang="en-US" sz="13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13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endParaRPr lang="en-US" sz="13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13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Teacher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endParaRPr lang="en-US" sz="13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399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B0B448-5489-426F-8A7E-414F99C33C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15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 – Problems 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3418"/>
            <a:ext cx="10190163" cy="693737"/>
          </a:xfrm>
        </p:spPr>
        <p:txBody>
          <a:bodyPr/>
          <a:lstStyle/>
          <a:p>
            <a:pPr lvl="1"/>
            <a:r>
              <a:rPr lang="en-US" b="1" dirty="0"/>
              <a:t>Ambiguity</a:t>
            </a:r>
            <a:r>
              <a:rPr lang="en-US" dirty="0"/>
              <a:t> can result when multiple base classes contain a function with the same name.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CB0866-4050-4AA3-96B5-909F3A885558}"/>
              </a:ext>
            </a:extLst>
          </p:cNvPr>
          <p:cNvSpPr/>
          <p:nvPr/>
        </p:nvSpPr>
        <p:spPr>
          <a:xfrm>
            <a:off x="6096000" y="1844722"/>
            <a:ext cx="6096000" cy="9530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endParaRPr lang="en-US" sz="13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Info();   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39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B732EA-ED4E-46A3-9E0F-6E74B7983741}"/>
              </a:ext>
            </a:extLst>
          </p:cNvPr>
          <p:cNvSpPr/>
          <p:nvPr/>
        </p:nvSpPr>
        <p:spPr>
          <a:xfrm>
            <a:off x="626744" y="1848746"/>
            <a:ext cx="4683271" cy="953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Person 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399" dirty="0">
                <a:solidFill>
                  <a:srgbClr val="008000"/>
                </a:solidFill>
                <a:latin typeface="Consolas" panose="020B0609020204030204" pitchFamily="49" charset="0"/>
              </a:rPr>
              <a:t>  //...</a:t>
            </a:r>
            <a:endParaRPr lang="en-US" sz="13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  void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 Info();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399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06620-7A35-4D8A-88B8-D45212434B83}"/>
              </a:ext>
            </a:extLst>
          </p:cNvPr>
          <p:cNvSpPr/>
          <p:nvPr/>
        </p:nvSpPr>
        <p:spPr>
          <a:xfrm>
            <a:off x="626744" y="3327740"/>
            <a:ext cx="11047085" cy="953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Teacher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Teacher(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position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income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income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){};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399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D4C38-B9CC-45A4-ACE1-C322F3C59554}"/>
              </a:ext>
            </a:extLst>
          </p:cNvPr>
          <p:cNvSpPr/>
          <p:nvPr/>
        </p:nvSpPr>
        <p:spPr>
          <a:xfrm>
            <a:off x="626744" y="4785268"/>
            <a:ext cx="5469257" cy="116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Teacher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</a:rPr>
              <a:t>aTeacher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99" dirty="0">
                <a:solidFill>
                  <a:srgbClr val="A31515"/>
                </a:solidFill>
                <a:latin typeface="Consolas" panose="020B0609020204030204" pitchFamily="49" charset="0"/>
              </a:rPr>
              <a:t>"assistant"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30, </a:t>
            </a:r>
            <a:r>
              <a:rPr lang="en-US" sz="1399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99" dirty="0" err="1">
                <a:solidFill>
                  <a:srgbClr val="A31515"/>
                </a:solidFill>
                <a:latin typeface="Consolas" panose="020B0609020204030204" pitchFamily="49" charset="0"/>
              </a:rPr>
              <a:t>Catalin</a:t>
            </a:r>
            <a:r>
              <a:rPr lang="en-US" sz="1399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2500);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aTeacher.Info</a:t>
            </a:r>
            <a:r>
              <a:rPr lang="en-US" sz="1399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99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B01A2-F73A-474C-93DE-A53CEB352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4795027"/>
            <a:ext cx="5521624" cy="158984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AF57AD-B71A-40F0-A67E-D49CED3BC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643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 – Problems 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985"/>
            <a:ext cx="8204200" cy="704850"/>
          </a:xfrm>
        </p:spPr>
        <p:txBody>
          <a:bodyPr/>
          <a:lstStyle/>
          <a:p>
            <a:pPr lvl="1"/>
            <a:r>
              <a:rPr lang="en-US" b="1" dirty="0"/>
              <a:t>The diamond problem</a:t>
            </a:r>
            <a:r>
              <a:rPr lang="en-US" dirty="0"/>
              <a:t> can result when a class multiply inherits from two classes which each inherit from a single base class.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9271187" y="3708042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Camera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391187" y="3708042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MP3Player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750251" y="4762418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Phone</a:t>
            </a:r>
          </a:p>
        </p:txBody>
      </p:sp>
      <p:cxnSp>
        <p:nvCxnSpPr>
          <p:cNvPr id="14" name="Straight Arrow Connector 13"/>
          <p:cNvCxnSpPr>
            <a:stCxn id="11" idx="2"/>
            <a:endCxn id="12" idx="0"/>
          </p:cNvCxnSpPr>
          <p:nvPr/>
        </p:nvCxnSpPr>
        <p:spPr bwMode="auto">
          <a:xfrm>
            <a:off x="7547050" y="4265893"/>
            <a:ext cx="1359064" cy="496526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10" idx="2"/>
            <a:endCxn id="12" idx="0"/>
          </p:cNvCxnSpPr>
          <p:nvPr/>
        </p:nvCxnSpPr>
        <p:spPr bwMode="auto">
          <a:xfrm flipH="1">
            <a:off x="8906114" y="4265893"/>
            <a:ext cx="1520936" cy="496526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 bwMode="auto">
          <a:xfrm>
            <a:off x="7748673" y="2676463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Device</a:t>
            </a:r>
          </a:p>
        </p:txBody>
      </p:sp>
      <p:cxnSp>
        <p:nvCxnSpPr>
          <p:cNvPr id="27" name="Straight Arrow Connector 26"/>
          <p:cNvCxnSpPr>
            <a:stCxn id="11" idx="0"/>
            <a:endCxn id="24" idx="2"/>
          </p:cNvCxnSpPr>
          <p:nvPr/>
        </p:nvCxnSpPr>
        <p:spPr bwMode="auto">
          <a:xfrm flipV="1">
            <a:off x="7547051" y="3234313"/>
            <a:ext cx="1357487" cy="473729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stCxn id="10" idx="0"/>
          </p:cNvCxnSpPr>
          <p:nvPr/>
        </p:nvCxnSpPr>
        <p:spPr bwMode="auto">
          <a:xfrm flipH="1" flipV="1">
            <a:off x="8906114" y="3234313"/>
            <a:ext cx="1520936" cy="473729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C0506E6-C7E9-40C3-B821-B029FBE9E087}"/>
              </a:ext>
            </a:extLst>
          </p:cNvPr>
          <p:cNvSpPr/>
          <p:nvPr/>
        </p:nvSpPr>
        <p:spPr bwMode="auto">
          <a:xfrm>
            <a:off x="2368298" y="3708043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Employee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7DCF1A-6F8A-4F0B-AED3-A759B28635FD}"/>
              </a:ext>
            </a:extLst>
          </p:cNvPr>
          <p:cNvSpPr/>
          <p:nvPr/>
        </p:nvSpPr>
        <p:spPr bwMode="auto">
          <a:xfrm>
            <a:off x="847362" y="4762419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Teacher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74F34D-9427-425D-8B50-544FBAF334AC}"/>
              </a:ext>
            </a:extLst>
          </p:cNvPr>
          <p:cNvCxnSpPr>
            <a:stCxn id="20" idx="2"/>
            <a:endCxn id="17" idx="0"/>
          </p:cNvCxnSpPr>
          <p:nvPr/>
        </p:nvCxnSpPr>
        <p:spPr bwMode="auto">
          <a:xfrm>
            <a:off x="2001649" y="3234314"/>
            <a:ext cx="1578" cy="1528105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297DEC-F7EC-4692-BDD4-A98573E39035}"/>
              </a:ext>
            </a:extLst>
          </p:cNvPr>
          <p:cNvCxnSpPr>
            <a:stCxn id="13" idx="2"/>
            <a:endCxn id="17" idx="0"/>
          </p:cNvCxnSpPr>
          <p:nvPr/>
        </p:nvCxnSpPr>
        <p:spPr bwMode="auto">
          <a:xfrm flipH="1">
            <a:off x="2003226" y="4265894"/>
            <a:ext cx="1520936" cy="496526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0292C09-6732-4B3F-A428-A3056E82003D}"/>
              </a:ext>
            </a:extLst>
          </p:cNvPr>
          <p:cNvSpPr/>
          <p:nvPr/>
        </p:nvSpPr>
        <p:spPr bwMode="auto">
          <a:xfrm>
            <a:off x="845784" y="2676464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Person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1CA841-3602-42B8-A44E-AC9F255E7DA6}"/>
              </a:ext>
            </a:extLst>
          </p:cNvPr>
          <p:cNvCxnSpPr>
            <a:stCxn id="13" idx="0"/>
          </p:cNvCxnSpPr>
          <p:nvPr/>
        </p:nvCxnSpPr>
        <p:spPr bwMode="auto">
          <a:xfrm flipH="1" flipV="1">
            <a:off x="2003226" y="3234314"/>
            <a:ext cx="1520936" cy="473729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EF3FD6-2E2A-4EC9-9B1C-B7EAF80558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94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 – Problems 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8929"/>
            <a:ext cx="10271125" cy="704850"/>
          </a:xfrm>
        </p:spPr>
        <p:txBody>
          <a:bodyPr/>
          <a:lstStyle/>
          <a:p>
            <a:pPr lvl="1"/>
            <a:r>
              <a:rPr lang="en-US" b="1" dirty="0"/>
              <a:t>The ambiguity problem</a:t>
            </a:r>
            <a:r>
              <a:rPr lang="en-US" dirty="0"/>
              <a:t> can be solved by calling the appropriate method from the base class, or by providing an implementation in your own class as detailed in the next example.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70B883-E753-4C0F-A6E3-C5AB7295A4F6}"/>
              </a:ext>
            </a:extLst>
          </p:cNvPr>
          <p:cNvSpPr/>
          <p:nvPr/>
        </p:nvSpPr>
        <p:spPr>
          <a:xfrm>
            <a:off x="626744" y="2051131"/>
            <a:ext cx="11047085" cy="116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Teacher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Teacher(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position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income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income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99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){};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 Info()     {   cout </a:t>
            </a:r>
            <a:r>
              <a:rPr lang="en-US" sz="1399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A31515"/>
                </a:solidFill>
                <a:latin typeface="Consolas" panose="020B0609020204030204" pitchFamily="49" charset="0"/>
              </a:rPr>
              <a:t>"Custom method, overrides base </a:t>
            </a:r>
            <a:r>
              <a:rPr lang="en-US" sz="1399" dirty="0" err="1">
                <a:solidFill>
                  <a:srgbClr val="A31515"/>
                </a:solidFill>
                <a:latin typeface="Consolas" panose="020B0609020204030204" pitchFamily="49" charset="0"/>
              </a:rPr>
              <a:t>clases</a:t>
            </a:r>
            <a:r>
              <a:rPr lang="en-US" sz="1399" dirty="0">
                <a:solidFill>
                  <a:srgbClr val="A31515"/>
                </a:solidFill>
                <a:latin typeface="Consolas" panose="020B0609020204030204" pitchFamily="49" charset="0"/>
              </a:rPr>
              <a:t> behavior. "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endl;   }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399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A28E57-8E0D-467F-9C60-22A8AAA03F7D}"/>
              </a:ext>
            </a:extLst>
          </p:cNvPr>
          <p:cNvSpPr/>
          <p:nvPr/>
        </p:nvSpPr>
        <p:spPr>
          <a:xfrm>
            <a:off x="626743" y="3866385"/>
            <a:ext cx="5469257" cy="1598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>
                <a:solidFill>
                  <a:srgbClr val="2B91AF"/>
                </a:solidFill>
                <a:latin typeface="Consolas" panose="020B0609020204030204" pitchFamily="49" charset="0"/>
              </a:rPr>
              <a:t>Teacher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</a:rPr>
              <a:t>aTeacher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99" dirty="0">
                <a:solidFill>
                  <a:srgbClr val="A31515"/>
                </a:solidFill>
                <a:latin typeface="Consolas" panose="020B0609020204030204" pitchFamily="49" charset="0"/>
              </a:rPr>
              <a:t>"assistant"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30, </a:t>
            </a:r>
            <a:r>
              <a:rPr lang="en-US" sz="1399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99" dirty="0" err="1">
                <a:solidFill>
                  <a:srgbClr val="A31515"/>
                </a:solidFill>
                <a:latin typeface="Consolas" panose="020B0609020204030204" pitchFamily="49" charset="0"/>
              </a:rPr>
              <a:t>Catalin</a:t>
            </a:r>
            <a:r>
              <a:rPr lang="en-US" sz="1399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, 2500);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</a:rPr>
              <a:t>aTeacher.</a:t>
            </a:r>
            <a:r>
              <a:rPr lang="en-US" sz="1399" dirty="0" err="1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::Info();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</a:rPr>
              <a:t>aTeacher.</a:t>
            </a:r>
            <a:r>
              <a:rPr lang="en-US" sz="1399" dirty="0" err="1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::Info();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</a:rPr>
              <a:t>aTeacher.Into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399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99" dirty="0"/>
          </a:p>
        </p:txBody>
      </p:sp>
      <p:sp>
        <p:nvSpPr>
          <p:cNvPr id="25" name="cdtRectangle 3 Id135171">
            <a:extLst>
              <a:ext uri="{FF2B5EF4-FFF2-40B4-BE49-F238E27FC236}">
                <a16:creationId xmlns:a16="http://schemas.microsoft.com/office/drawing/2014/main" id="{EBED185D-5A13-4A33-9833-2F87B2BBF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4528" y="3866386"/>
            <a:ext cx="4929301" cy="224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0000"/>
              </a:lnSpc>
              <a:spcBef>
                <a:spcPts val="504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50614" indent="-149281" algn="l" rtl="0" fontAlgn="base">
              <a:lnSpc>
                <a:spcPct val="100000"/>
              </a:lnSpc>
              <a:spcBef>
                <a:spcPts val="504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01227" indent="-149281" algn="l" rtl="0" fontAlgn="base">
              <a:lnSpc>
                <a:spcPct val="100000"/>
              </a:lnSpc>
              <a:spcBef>
                <a:spcPts val="504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451842" indent="-149281" algn="l" rtl="0" fontAlgn="base">
              <a:lnSpc>
                <a:spcPct val="100000"/>
              </a:lnSpc>
              <a:spcBef>
                <a:spcPts val="504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02455" indent="-149281" algn="l" rtl="0" fontAlgn="base">
              <a:lnSpc>
                <a:spcPct val="100000"/>
              </a:lnSpc>
              <a:spcBef>
                <a:spcPts val="504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024974" indent="-158611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408839" indent="-158611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1792704" indent="-158611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176569" indent="-158611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799" kern="0" dirty="0"/>
              <a:t>Based on your needs:</a:t>
            </a:r>
          </a:p>
          <a:p>
            <a:pPr lvl="2"/>
            <a:r>
              <a:rPr lang="en-US" sz="1799" kern="0" dirty="0"/>
              <a:t>Base class method can be called;</a:t>
            </a:r>
          </a:p>
          <a:p>
            <a:pPr lvl="2"/>
            <a:r>
              <a:rPr lang="en-US" sz="1799" kern="0" dirty="0"/>
              <a:t>Method from current class can be used;</a:t>
            </a:r>
          </a:p>
          <a:p>
            <a:pPr lvl="2"/>
            <a:r>
              <a:rPr lang="en-US" sz="1799" kern="0" dirty="0"/>
              <a:t>Access specifier has to be used to describe what method is intended to be used.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0F30AD-003C-431C-950A-C63EB14B1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61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and references 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8929"/>
            <a:ext cx="10684948" cy="704850"/>
          </a:xfrm>
        </p:spPr>
        <p:txBody>
          <a:bodyPr/>
          <a:lstStyle/>
          <a:p>
            <a:pPr marL="179298" lvl="1" indent="-177711">
              <a:spcBef>
                <a:spcPct val="0"/>
              </a:spcBef>
            </a:pPr>
            <a:r>
              <a:rPr lang="en-US" dirty="0" err="1">
                <a:solidFill>
                  <a:schemeClr val="dk1"/>
                </a:solidFill>
              </a:rPr>
              <a:t>rBase</a:t>
            </a:r>
            <a:r>
              <a:rPr lang="en-US" dirty="0">
                <a:solidFill>
                  <a:schemeClr val="dk1"/>
                </a:solidFill>
              </a:rPr>
              <a:t> and </a:t>
            </a:r>
            <a:r>
              <a:rPr lang="en-US" dirty="0" err="1">
                <a:solidFill>
                  <a:schemeClr val="dk1"/>
                </a:solidFill>
              </a:rPr>
              <a:t>pBase</a:t>
            </a:r>
            <a:r>
              <a:rPr lang="en-US" dirty="0">
                <a:solidFill>
                  <a:schemeClr val="dk1"/>
                </a:solidFill>
              </a:rPr>
              <a:t> are a Base reference and pointer, they can only see members of Base or it’s parents.</a:t>
            </a:r>
          </a:p>
          <a:p>
            <a:pPr marL="179298" lvl="1" indent="-177711">
              <a:spcBef>
                <a:spcPct val="0"/>
              </a:spcBef>
            </a:pPr>
            <a:r>
              <a:rPr lang="en-US" dirty="0" err="1">
                <a:solidFill>
                  <a:schemeClr val="dk1"/>
                </a:solidFill>
              </a:rPr>
              <a:t>rBase</a:t>
            </a:r>
            <a:r>
              <a:rPr lang="en-US" dirty="0">
                <a:solidFill>
                  <a:schemeClr val="dk1"/>
                </a:solidFill>
              </a:rPr>
              <a:t> and </a:t>
            </a:r>
            <a:r>
              <a:rPr lang="en-US" dirty="0" err="1">
                <a:solidFill>
                  <a:schemeClr val="dk1"/>
                </a:solidFill>
              </a:rPr>
              <a:t>pBase</a:t>
            </a:r>
            <a:r>
              <a:rPr lang="en-US" dirty="0">
                <a:solidFill>
                  <a:schemeClr val="dk1"/>
                </a:solidFill>
              </a:rPr>
              <a:t> cannot see the Derived::Name() function .</a:t>
            </a:r>
          </a:p>
          <a:p>
            <a:pPr marL="179298" lvl="1" indent="-177711">
              <a:spcBef>
                <a:spcPct val="0"/>
              </a:spcBef>
            </a:pPr>
            <a:endParaRPr lang="en-US" dirty="0">
              <a:solidFill>
                <a:schemeClr val="dk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50C20-3E01-430D-B6D4-A028062FE5E0}"/>
              </a:ext>
            </a:extLst>
          </p:cNvPr>
          <p:cNvSpPr txBox="1"/>
          <p:nvPr/>
        </p:nvSpPr>
        <p:spPr>
          <a:xfrm>
            <a:off x="481494" y="2123779"/>
            <a:ext cx="51116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PrintName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 am base"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std::endl;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PrintName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 am derived"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std::endl;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PrintParent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"My parent is Base"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std::endl;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o-RO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272904-0BD2-4ABF-98A1-4C4F7F8C7531}"/>
              </a:ext>
            </a:extLst>
          </p:cNvPr>
          <p:cNvSpPr txBox="1"/>
          <p:nvPr/>
        </p:nvSpPr>
        <p:spPr>
          <a:xfrm>
            <a:off x="6938580" y="1771354"/>
            <a:ext cx="484302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derivedOne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baseOne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derivedOne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baseOne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derivedOne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PrintName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  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I am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base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PrintName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I am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derived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PrintParent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My parent is base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derivedOne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PrintName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  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I am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base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pBase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-&gt;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PrintParent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(); //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compiler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error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rBase.PrintName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   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I am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base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rBase.PrintParent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();  //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compiler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error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o-RO" sz="1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0FAAC6-F089-4B8A-91E4-1775E0741B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4749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6CFE6-6ACD-4EEF-8071-64D9F0056E75}"/>
              </a:ext>
            </a:extLst>
          </p:cNvPr>
          <p:cNvSpPr/>
          <p:nvPr/>
        </p:nvSpPr>
        <p:spPr>
          <a:xfrm>
            <a:off x="612742" y="2893886"/>
            <a:ext cx="810705" cy="226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ro-RO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10399" y="1375168"/>
            <a:ext cx="9987365" cy="1198350"/>
          </a:xfrm>
        </p:spPr>
        <p:txBody>
          <a:bodyPr/>
          <a:lstStyle/>
          <a:p>
            <a:pPr lvl="0"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Virtual functions are member functions whose behavior can be overridden in derived classes.</a:t>
            </a:r>
          </a:p>
          <a:p>
            <a:pPr lvl="0"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If a derived class is handled using pointer or reference to the base class, a call to a overridden virtual function would invoke the behavior defined in the derived class.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8D0C4-DE0D-4B5A-AF28-CB3B040FB26E}"/>
              </a:ext>
            </a:extLst>
          </p:cNvPr>
          <p:cNvSpPr txBox="1"/>
          <p:nvPr/>
        </p:nvSpPr>
        <p:spPr>
          <a:xfrm>
            <a:off x="410399" y="2407012"/>
            <a:ext cx="526722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PrintName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 am base"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std::endl;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PrintName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 am derived"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std::endl;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PrintParent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"My parent is Base"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std::endl;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o-RO" sz="1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845B59-6EAE-4F3F-912B-1A6E64F0D5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844B46B-66FB-4F76-8B0E-37D7D461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b="0" dirty="0"/>
              <a:t>Index / Agenda</a:t>
            </a:r>
            <a:endParaRPr lang="en-US" dirty="0"/>
          </a:p>
        </p:txBody>
      </p:sp>
      <p:sp>
        <p:nvSpPr>
          <p:cNvPr id="5" name="Aganda">
            <a:extLst>
              <a:ext uri="{FF2B5EF4-FFF2-40B4-BE49-F238E27FC236}">
                <a16:creationId xmlns:a16="http://schemas.microsoft.com/office/drawing/2014/main" id="{A38F6808-4085-423A-A99A-9DC01B167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/>
            <a:r>
              <a:rPr lang="en-US" dirty="0"/>
              <a:t>Constructor initialization list	</a:t>
            </a:r>
          </a:p>
          <a:p>
            <a:pPr lvl="1"/>
            <a:r>
              <a:rPr lang="en-US" dirty="0"/>
              <a:t>Composition	</a:t>
            </a:r>
          </a:p>
          <a:p>
            <a:pPr lvl="1"/>
            <a:r>
              <a:rPr lang="en-US" dirty="0"/>
              <a:t>Inheritance	</a:t>
            </a:r>
          </a:p>
          <a:p>
            <a:pPr lvl="1"/>
            <a:r>
              <a:rPr lang="en-US" dirty="0"/>
              <a:t>Multiple inheritance	</a:t>
            </a:r>
          </a:p>
          <a:p>
            <a:pPr lvl="1"/>
            <a:r>
              <a:rPr lang="en-US" dirty="0"/>
              <a:t>Virtual functions	</a:t>
            </a:r>
          </a:p>
          <a:p>
            <a:pPr lvl="1"/>
            <a:r>
              <a:rPr lang="en-US" dirty="0"/>
              <a:t>Abstract classes and pure virtual functions</a:t>
            </a:r>
          </a:p>
          <a:p>
            <a:pPr lvl="1"/>
            <a:r>
              <a:rPr lang="en-US" dirty="0"/>
              <a:t>Type conversions	</a:t>
            </a:r>
          </a:p>
          <a:p>
            <a:pPr lvl="1"/>
            <a:r>
              <a:rPr lang="en-US" dirty="0"/>
              <a:t>References	</a:t>
            </a:r>
          </a:p>
          <a:p>
            <a:pPr lvl="1"/>
            <a:r>
              <a:rPr lang="en-US" dirty="0"/>
              <a:t>Author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06245AF5-1AE3-49EC-B4ED-2C4EC9A6E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3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classes and pure virtual functions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10400" y="1535426"/>
            <a:ext cx="5390633" cy="1330324"/>
          </a:xfrm>
        </p:spPr>
        <p:txBody>
          <a:bodyPr/>
          <a:lstStyle/>
          <a:p>
            <a:pPr lvl="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b="1" dirty="0">
                <a:solidFill>
                  <a:schemeClr val="dk1"/>
                </a:solidFill>
              </a:rPr>
              <a:t>Pure virtual function</a:t>
            </a:r>
          </a:p>
          <a:p>
            <a:pPr lvl="0"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Has </a:t>
            </a:r>
            <a:r>
              <a:rPr lang="en-US" b="1" dirty="0">
                <a:solidFill>
                  <a:schemeClr val="dk1"/>
                </a:solidFill>
              </a:rPr>
              <a:t>no body.</a:t>
            </a:r>
          </a:p>
          <a:p>
            <a:pPr lvl="0"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Acts as a placeholder that is meant to be redefined by derived classes.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76213-C5F6-44E4-A92A-BFE61A9B182C}"/>
              </a:ext>
            </a:extLst>
          </p:cNvPr>
          <p:cNvSpPr txBox="1"/>
          <p:nvPr/>
        </p:nvSpPr>
        <p:spPr>
          <a:xfrm>
            <a:off x="332296" y="3035432"/>
            <a:ext cx="609442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Pure virtual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function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PrintName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= 0;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Derived must implement inherited pure virtual functions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PrintName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 am derived"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std::endl;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394ED14-5431-47AE-93E5-AF393370F7B5}"/>
              </a:ext>
            </a:extLst>
          </p:cNvPr>
          <p:cNvSpPr txBox="1">
            <a:spLocks/>
          </p:cNvSpPr>
          <p:nvPr/>
        </p:nvSpPr>
        <p:spPr>
          <a:xfrm>
            <a:off x="6426724" y="1403448"/>
            <a:ext cx="5390633" cy="4752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dirty="0">
                <a:solidFill>
                  <a:schemeClr val="dk1"/>
                </a:solidFill>
              </a:rPr>
              <a:t>Using a pure virtual function has two main consequences: </a:t>
            </a:r>
          </a:p>
          <a:p>
            <a:pPr lvl="2">
              <a:spcBef>
                <a:spcPct val="0"/>
              </a:spcBef>
            </a:pPr>
            <a:r>
              <a:rPr lang="en-US" dirty="0">
                <a:solidFill>
                  <a:schemeClr val="dk1"/>
                </a:solidFill>
              </a:rPr>
              <a:t>Any derived class must define a body for this function, or that derived class will be considered an abstract base class as well.</a:t>
            </a:r>
          </a:p>
          <a:p>
            <a:pPr lvl="1">
              <a:spcBef>
                <a:spcPct val="0"/>
              </a:spcBef>
            </a:pPr>
            <a:endParaRPr lang="en-US" dirty="0">
              <a:solidFill>
                <a:schemeClr val="dk1"/>
              </a:solidFill>
            </a:endParaRPr>
          </a:p>
          <a:p>
            <a:pPr lvl="2">
              <a:spcBef>
                <a:spcPct val="0"/>
              </a:spcBef>
            </a:pPr>
            <a:r>
              <a:rPr lang="en-US" dirty="0">
                <a:solidFill>
                  <a:schemeClr val="dk1"/>
                </a:solidFill>
              </a:rPr>
              <a:t>Any class with one or more pure virtual functions becomes an abstract base class.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CF632-8777-4CF8-813B-A1D10EF2E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b="1" dirty="0"/>
              <a:t>Type:</a:t>
            </a:r>
            <a:endParaRPr lang="en-US" b="1" dirty="0">
              <a:latin typeface="Arial" pitchFamily="34" charset="0"/>
            </a:endParaRPr>
          </a:p>
          <a:p>
            <a:pPr lvl="1"/>
            <a:r>
              <a:rPr lang="en-US" dirty="0"/>
              <a:t>Is  a metadata about a chunk of memory that classifies the kind of data stored there.</a:t>
            </a:r>
          </a:p>
          <a:p>
            <a:pPr lvl="1"/>
            <a:endParaRPr lang="en-US" dirty="0"/>
          </a:p>
          <a:p>
            <a:pPr lvl="1">
              <a:buNone/>
            </a:pPr>
            <a:r>
              <a:rPr lang="en-US" b="1" dirty="0"/>
              <a:t>Weak typing:</a:t>
            </a:r>
          </a:p>
          <a:p>
            <a:pPr lvl="1"/>
            <a:r>
              <a:rPr lang="en-US" dirty="0"/>
              <a:t>You can mix different types</a:t>
            </a:r>
          </a:p>
          <a:p>
            <a:pPr lvl="1"/>
            <a:endParaRPr lang="en-US" b="1" dirty="0"/>
          </a:p>
          <a:p>
            <a:pPr lvl="1">
              <a:buNone/>
            </a:pPr>
            <a:r>
              <a:rPr lang="en-US" b="1" dirty="0"/>
              <a:t>Strong typing:</a:t>
            </a:r>
          </a:p>
          <a:p>
            <a:pPr lvl="1"/>
            <a:r>
              <a:rPr lang="en-US" dirty="0"/>
              <a:t> You </a:t>
            </a:r>
            <a:r>
              <a:rPr lang="en-US" b="1" dirty="0"/>
              <a:t>can't </a:t>
            </a:r>
            <a:r>
              <a:rPr lang="en-US" dirty="0"/>
              <a:t>use one type of variable where another is expected (or have restrictions to doing so).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Many conversions, specially those that imply a different interpretation of the value, require an explicit conversion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073A2F-9EAB-4B59-97EB-4AC20C7C2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825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399" y="1412875"/>
            <a:ext cx="10062779" cy="3253393"/>
          </a:xfrm>
        </p:spPr>
        <p:txBody>
          <a:bodyPr/>
          <a:lstStyle/>
          <a:p>
            <a:r>
              <a:rPr lang="en-US" b="1" dirty="0"/>
              <a:t>Implicit conversions – standard conversion</a:t>
            </a:r>
            <a:endParaRPr lang="en-US" b="1" dirty="0">
              <a:latin typeface="Arial" pitchFamily="34" charset="0"/>
            </a:endParaRPr>
          </a:p>
          <a:p>
            <a:endParaRPr lang="en-US" b="1" dirty="0">
              <a:latin typeface="Arial" pitchFamily="34" charset="0"/>
            </a:endParaRPr>
          </a:p>
          <a:p>
            <a:pPr lvl="1"/>
            <a:r>
              <a:rPr lang="en-US" dirty="0"/>
              <a:t>Automatically performed when a value is copied to a compatible type.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Affect fundamental data types, and allow the conversions between numerical types (short to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to float, double to int...), to or from </a:t>
            </a:r>
            <a:r>
              <a:rPr lang="en-US" dirty="0" err="1"/>
              <a:t>bool</a:t>
            </a:r>
            <a:r>
              <a:rPr lang="en-US" dirty="0"/>
              <a:t>, and some pointer conversions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special case of implicit type conversion is type promotion, where the compiler automatically expands the binary representation of objects of integer or floating-point types.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9DE1B-A9AC-40B6-8770-12070A1E5BDE}"/>
              </a:ext>
            </a:extLst>
          </p:cNvPr>
          <p:cNvSpPr txBox="1"/>
          <p:nvPr/>
        </p:nvSpPr>
        <p:spPr>
          <a:xfrm>
            <a:off x="410399" y="4655011"/>
            <a:ext cx="60944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short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a = 10;</a:t>
            </a: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 = a;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a is promoted from short to int (implicit cast)</a:t>
            </a:r>
            <a:endParaRPr lang="ro-RO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459B3-0E12-4AFA-968C-63D65AB52C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5752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1613129"/>
          </a:xfrm>
        </p:spPr>
        <p:txBody>
          <a:bodyPr/>
          <a:lstStyle/>
          <a:p>
            <a:r>
              <a:rPr lang="en-US" b="1" dirty="0"/>
              <a:t>Explicit type conversion:</a:t>
            </a:r>
          </a:p>
          <a:p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Is a type conversion which is explicitly defined within a program (instead of being done by a compiler for implicit type conversion).</a:t>
            </a:r>
            <a:endParaRPr lang="en-US" dirty="0">
              <a:latin typeface="Arial" pitchFamily="34" charset="0"/>
            </a:endParaRPr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>
              <a:latin typeface="Arial" pitchFamily="34" charset="0"/>
            </a:endParaRPr>
          </a:p>
          <a:p>
            <a:pPr lvl="1"/>
            <a:endParaRPr lang="en-US" dirty="0">
              <a:latin typeface="Arial" pitchFamily="34" charset="0"/>
            </a:endParaRPr>
          </a:p>
          <a:p>
            <a:pPr lvl="1"/>
            <a:endParaRPr lang="en-US" dirty="0"/>
          </a:p>
          <a:p>
            <a:pPr lvl="1"/>
            <a:endParaRPr lang="en-US" dirty="0">
              <a:latin typeface="Arial" pitchFamily="34" charset="0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AE8DA-2EE6-4338-8386-170A17067271}"/>
              </a:ext>
            </a:extLst>
          </p:cNvPr>
          <p:cNvSpPr txBox="1"/>
          <p:nvPr/>
        </p:nvSpPr>
        <p:spPr>
          <a:xfrm>
            <a:off x="410399" y="3288764"/>
            <a:ext cx="72441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myFloat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25.3f;</a:t>
            </a: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myInt;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myInt =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C like cast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myInt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functional notation cast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myInt =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recommended cast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std::cout &lt;&lt; myInt;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prints 25, float value was truncated</a:t>
            </a:r>
            <a:endParaRPr lang="ro-RO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4D787-C19D-418C-9BD1-E760B368E2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617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22303"/>
            <a:ext cx="8204200" cy="2112750"/>
          </a:xfrm>
        </p:spPr>
        <p:txBody>
          <a:bodyPr/>
          <a:lstStyle/>
          <a:p>
            <a:r>
              <a:rPr lang="en-US" b="1" dirty="0"/>
              <a:t>Classes and Explicit type conversion:</a:t>
            </a:r>
          </a:p>
          <a:p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Traditional explicit type-casting allows to convert any pointer into any other pointer type, independently of the types they point to.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The subsequent call to member  result will produce either a run-time error or a unexpected result.</a:t>
            </a:r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F106C-D1A7-4E56-8DCC-08F7E6123CA6}"/>
              </a:ext>
            </a:extLst>
          </p:cNvPr>
          <p:cNvSpPr txBox="1"/>
          <p:nvPr/>
        </p:nvSpPr>
        <p:spPr>
          <a:xfrm>
            <a:off x="410400" y="3398363"/>
            <a:ext cx="453193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MyString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x, y;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AddInts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x, y;</a:t>
            </a:r>
          </a:p>
          <a:p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AddInts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: x(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y(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SumXY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x + y;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o-RO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1E36B-D8EB-4FA8-A0B4-AAF1DFF17860}"/>
              </a:ext>
            </a:extLst>
          </p:cNvPr>
          <p:cNvSpPr txBox="1"/>
          <p:nvPr/>
        </p:nvSpPr>
        <p:spPr>
          <a:xfrm>
            <a:off x="6337169" y="3398363"/>
            <a:ext cx="37589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MyString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AddInts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AddInts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*)&amp;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prints out a random value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::cout &lt;&lt;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SumXY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o-RO" sz="1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FB8E-DD34-48E5-B487-2636C0363D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00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b="1" dirty="0"/>
              <a:t>Classes and Explicit type conversion:</a:t>
            </a:r>
          </a:p>
          <a:p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b="1" dirty="0" err="1"/>
              <a:t>Upcasting</a:t>
            </a:r>
            <a:r>
              <a:rPr lang="en-US" b="1" dirty="0"/>
              <a:t> :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is converting a derived-class reference or pointer to a base-class. 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allows us to treat a derived type as though it were its base type. 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it is always allowed for public inheritance, without an explicit type cast.</a:t>
            </a:r>
            <a:endParaRPr lang="en-US" b="1" dirty="0"/>
          </a:p>
          <a:p>
            <a:pPr lvl="2">
              <a:buNone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b="1" dirty="0" err="1"/>
              <a:t>Downcasting</a:t>
            </a:r>
            <a:r>
              <a:rPr lang="en-US" b="1" dirty="0"/>
              <a:t> :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converting a base-class pointer (reference) to a derived-class pointer (reference).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is not allowed without an explicit type cast.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this restriction is that the</a:t>
            </a:r>
            <a:r>
              <a:rPr lang="en-US" b="1" dirty="0"/>
              <a:t> is-a </a:t>
            </a:r>
            <a:r>
              <a:rPr lang="en-US" dirty="0"/>
              <a:t>relationship is not, in most of the cases, symmetric.</a:t>
            </a:r>
            <a:endParaRPr lang="en-US" b="1" dirty="0"/>
          </a:p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06C5C7-02E9-451C-AE39-E90A77579A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0658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b="1" dirty="0"/>
              <a:t>Classes and Explicit type conversion:</a:t>
            </a:r>
          </a:p>
          <a:p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In order to control these types of conversions between classes, we have four specific casting operators: </a:t>
            </a:r>
          </a:p>
          <a:p>
            <a:pPr lvl="2">
              <a:buFont typeface="Arial" pitchFamily="34" charset="0"/>
              <a:buChar char="•"/>
            </a:pPr>
            <a:r>
              <a:rPr lang="en-US" dirty="0" err="1"/>
              <a:t>dynamic_cast</a:t>
            </a:r>
            <a:r>
              <a:rPr lang="en-US" dirty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en-US" dirty="0" err="1"/>
              <a:t>reinterpret_cast</a:t>
            </a:r>
            <a:r>
              <a:rPr lang="en-US" dirty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en-US" dirty="0" err="1"/>
              <a:t>static_cast</a:t>
            </a:r>
            <a:r>
              <a:rPr lang="en-US" dirty="0"/>
              <a:t>  </a:t>
            </a:r>
          </a:p>
          <a:p>
            <a:pPr lvl="2">
              <a:buFont typeface="Arial" pitchFamily="34" charset="0"/>
              <a:buChar char="•"/>
            </a:pPr>
            <a:r>
              <a:rPr lang="en-US" dirty="0" err="1"/>
              <a:t>const_cast</a:t>
            </a:r>
            <a:r>
              <a:rPr lang="en-US" dirty="0"/>
              <a:t> . </a:t>
            </a:r>
          </a:p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60734-BA5B-46EF-85B4-3706746138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1814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 – Dynamic cast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10400" y="1384594"/>
            <a:ext cx="5613328" cy="4752975"/>
          </a:xfrm>
        </p:spPr>
        <p:txBody>
          <a:bodyPr/>
          <a:lstStyle/>
          <a:p>
            <a:pPr lvl="0"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Only be used with pointers and references to classes (or with void*).</a:t>
            </a:r>
          </a:p>
          <a:p>
            <a:pPr lvl="0"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Its purpose is to ensure that the result of the type conversion points to a valid complete object of the destination pointer type.</a:t>
            </a:r>
          </a:p>
          <a:p>
            <a:pPr lvl="0"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Includes pointer upcast in the same way as allowed as an implicit conversion.</a:t>
            </a:r>
          </a:p>
          <a:p>
            <a:pPr lvl="0"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Can also downcast polymorphic classes (those with virtual members) if -and only if- the pointed object is a valid complete object of the target type.</a:t>
            </a:r>
          </a:p>
          <a:p>
            <a:pPr lvl="0"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Returns NULL if the cast fails.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77FAB-158D-4CD0-A668-DF3AE18BE5A6}"/>
              </a:ext>
            </a:extLst>
          </p:cNvPr>
          <p:cNvSpPr txBox="1"/>
          <p:nvPr/>
        </p:nvSpPr>
        <p:spPr>
          <a:xfrm>
            <a:off x="6372520" y="1384594"/>
            <a:ext cx="58194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dummy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a; 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pBaseA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pBaseB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"Null pointer on first type of cast"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not ok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"Null pointer on second type of cast"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o-RO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DC80F-8ABC-4FF1-93E0-1C99467EBD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 – Static cast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054800"/>
            <a:ext cx="5490779" cy="4749800"/>
          </a:xfrm>
        </p:spPr>
        <p:txBody>
          <a:bodyPr/>
          <a:lstStyle/>
          <a:p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Can perform conversions between pointers to related classes (upcast, downcast)</a:t>
            </a:r>
            <a:r>
              <a:rPr lang="en-US" dirty="0">
                <a:latin typeface="Arial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No checks are performed during runtime to guarantee that the object being converted is in full object of the destination type.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/>
              <a:t> Is up to the programmer to ensure that the conversion is safe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This example is valid code, although </a:t>
            </a:r>
            <a:r>
              <a:rPr lang="en-US" sz="1799" i="1" dirty="0" err="1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pDerived</a:t>
            </a:r>
            <a:r>
              <a:rPr lang="en-US" sz="1799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 would point to an incomplete object of the class and could lead to runtime errors if dereferenced.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CD471-2480-442C-BC63-969357E10880}"/>
              </a:ext>
            </a:extLst>
          </p:cNvPr>
          <p:cNvSpPr txBox="1"/>
          <p:nvPr/>
        </p:nvSpPr>
        <p:spPr>
          <a:xfrm>
            <a:off x="6007232" y="1053400"/>
            <a:ext cx="609442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dummy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a; 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pBaseA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pBaseB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dynamic_cast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"Null pointer on first type of cast"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pBaseB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 ok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pDerived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"Null pointer on second type of cast"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o-RO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AAF42-1BB8-4ED1-92D1-41D410C56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4850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 – Reinterpret cast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03776"/>
            <a:ext cx="8204200" cy="156566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/>
              <a:t> Converts any pointer type to any other pointer type, even of unrelated classes.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The operation result is a simple binary copy of the value from one pointer to the other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All pointer conversions are allowed</a:t>
            </a:r>
          </a:p>
          <a:p>
            <a:pPr>
              <a:buFont typeface="Arial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78DB9-8F3A-44D1-9FD2-238F599D8FC0}"/>
              </a:ext>
            </a:extLst>
          </p:cNvPr>
          <p:cNvSpPr txBox="1"/>
          <p:nvPr/>
        </p:nvSpPr>
        <p:spPr>
          <a:xfrm>
            <a:off x="322868" y="3258300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ro-RO" sz="18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ro-RO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ro-R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ro-RO" sz="18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endParaRPr lang="ro-RO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ro-RO" sz="1800" dirty="0">
                <a:solidFill>
                  <a:srgbClr val="000000"/>
                </a:solidFill>
                <a:latin typeface="Consolas" panose="020B0609020204030204" pitchFamily="49" charset="0"/>
              </a:rPr>
              <a:t>* a = </a:t>
            </a:r>
            <a:r>
              <a:rPr lang="ro-RO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ro-R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ro-RO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ro-RO" sz="1800" dirty="0">
                <a:solidFill>
                  <a:srgbClr val="000000"/>
                </a:solidFill>
                <a:latin typeface="Consolas" panose="020B0609020204030204" pitchFamily="49" charset="0"/>
              </a:rPr>
              <a:t>* b = </a:t>
            </a:r>
            <a:r>
              <a:rPr lang="ro-RO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reinterpret_cast</a:t>
            </a:r>
            <a:r>
              <a:rPr lang="ro-RO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o-RO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ro-RO" sz="1800" dirty="0">
                <a:solidFill>
                  <a:srgbClr val="000000"/>
                </a:solidFill>
                <a:latin typeface="Consolas" panose="020B0609020204030204" pitchFamily="49" charset="0"/>
              </a:rPr>
              <a:t>*&gt;(a);</a:t>
            </a:r>
            <a:endParaRPr lang="ro-RO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9D078-7D3E-4E7F-8D50-51E97731A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632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theory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pPr lvl="1">
              <a:buNone/>
            </a:pPr>
            <a:endParaRPr lang="en-US" dirty="0"/>
          </a:p>
          <a:p>
            <a:pPr lvl="1"/>
            <a:r>
              <a:rPr lang="en-US" dirty="0"/>
              <a:t> Is used for objects that have a </a:t>
            </a:r>
            <a:r>
              <a:rPr lang="en-US" dirty="0">
                <a:solidFill>
                  <a:srgbClr val="FF0000"/>
                </a:solidFill>
              </a:rPr>
              <a:t>is-a</a:t>
            </a:r>
            <a:r>
              <a:rPr lang="en-US" dirty="0"/>
              <a:t> relationship to each other.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Involves creating new objects by directly acquiring the attributes and behaviors of other objects and then extending or specializing them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Involves a base class and a derived class:</a:t>
            </a:r>
          </a:p>
          <a:p>
            <a:pPr lvl="2"/>
            <a:r>
              <a:rPr lang="en-US" dirty="0"/>
              <a:t>The derived class inherits the members of the base class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4D0157-8318-4AAE-850C-9591D255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382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 – Const cast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10400" y="1283989"/>
            <a:ext cx="5685600" cy="4752975"/>
          </a:xfrm>
        </p:spPr>
        <p:txBody>
          <a:bodyPr/>
          <a:lstStyle/>
          <a:p>
            <a:pPr lvl="0"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This type of casting manipulates the </a:t>
            </a:r>
            <a:r>
              <a:rPr lang="en-US" dirty="0" err="1">
                <a:solidFill>
                  <a:schemeClr val="dk1"/>
                </a:solidFill>
              </a:rPr>
              <a:t>constness</a:t>
            </a:r>
            <a:r>
              <a:rPr lang="en-US" dirty="0">
                <a:solidFill>
                  <a:schemeClr val="dk1"/>
                </a:solidFill>
              </a:rPr>
              <a:t> of the object pointed by a pointer, either to be set or to be removed.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This example is guaranteed to work because function print does not write to the pointed object. Note though, that removing the </a:t>
            </a:r>
            <a:r>
              <a:rPr lang="en-US" dirty="0" err="1">
                <a:solidFill>
                  <a:schemeClr val="dk1"/>
                </a:solidFill>
              </a:rPr>
              <a:t>constness</a:t>
            </a:r>
            <a:r>
              <a:rPr lang="en-US" dirty="0">
                <a:solidFill>
                  <a:schemeClr val="dk1"/>
                </a:solidFill>
              </a:rPr>
              <a:t> of a pointed object to actually write to it causes undefined behavior.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0BC71-9297-4530-AEB1-AD7F6B522454}"/>
              </a:ext>
            </a:extLst>
          </p:cNvPr>
          <p:cNvSpPr txBox="1"/>
          <p:nvPr/>
        </p:nvSpPr>
        <p:spPr>
          <a:xfrm>
            <a:off x="6893352" y="1283989"/>
            <a:ext cx="414543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Print(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str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::cout &lt;&lt; </a:t>
            </a:r>
            <a:r>
              <a:rPr lang="ro-RO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str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::endl;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c = </a:t>
            </a:r>
            <a:r>
              <a:rPr lang="ro-RO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o-RO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sample</a:t>
            </a:r>
            <a:r>
              <a:rPr lang="ro-RO" sz="1400" dirty="0">
                <a:solidFill>
                  <a:srgbClr val="A31515"/>
                </a:solidFill>
                <a:latin typeface="Consolas" panose="020B0609020204030204" pitchFamily="49" charset="0"/>
              </a:rPr>
              <a:t> text"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Print(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const_cast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*&gt;(c));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o-RO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A74EC-EF65-4944-81E2-96BAF335D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10400" y="1297162"/>
            <a:ext cx="8204200" cy="4752975"/>
          </a:xfrm>
        </p:spPr>
        <p:txBody>
          <a:bodyPr/>
          <a:lstStyle/>
          <a:p>
            <a:pPr lvl="0">
              <a:lnSpc>
                <a:spcPct val="110000"/>
              </a:lnSpc>
              <a:spcBef>
                <a:spcPct val="0"/>
              </a:spcBef>
              <a:defRPr/>
            </a:pPr>
            <a:r>
              <a:rPr lang="en-US" b="1" dirty="0">
                <a:solidFill>
                  <a:schemeClr val="dk1"/>
                </a:solidFill>
              </a:rPr>
              <a:t>Type ID</a:t>
            </a:r>
          </a:p>
          <a:p>
            <a:pPr lvl="0">
              <a:lnSpc>
                <a:spcPct val="11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Allows to check the type of an expression.</a:t>
            </a:r>
            <a:endParaRPr lang="en-US" b="1" dirty="0">
              <a:solidFill>
                <a:schemeClr val="dk1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typei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8" y="2102624"/>
            <a:ext cx="6960572" cy="314205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A5E2D-3F3C-4F49-ADAC-A94D8885AE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sz="half" idx="4294967295"/>
          </p:nvPr>
        </p:nvSpPr>
        <p:spPr>
          <a:xfrm>
            <a:off x="410400" y="1422302"/>
            <a:ext cx="5468938" cy="4752975"/>
          </a:xfrm>
        </p:spPr>
        <p:txBody>
          <a:bodyPr/>
          <a:lstStyle/>
          <a:p>
            <a:pPr lvl="1"/>
            <a:r>
              <a:rPr lang="en-US" dirty="0">
                <a:hlinkClick r:id="rId4"/>
              </a:rPr>
              <a:t>http://en.cppreference.com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5"/>
              </a:rPr>
              <a:t>http://www.cplusplus.com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6"/>
              </a:rPr>
              <a:t>http://www.learncpp.com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7"/>
              </a:rPr>
              <a:t>http://www.codeproject.com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8"/>
              </a:rPr>
              <a:t>http://www.stackoverflow.com</a:t>
            </a:r>
            <a:endParaRPr lang="en-US" dirty="0"/>
          </a:p>
          <a:p>
            <a:pPr lvl="1">
              <a:buNone/>
            </a:pPr>
            <a:endParaRPr lang="en-US" dirty="0"/>
          </a:p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99DD23-D272-435C-8DE3-9B11A063B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3144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Published by </a:t>
            </a:r>
            <a:r>
              <a:rPr lang="en-US"/>
              <a:t>Siemens 2023</a:t>
            </a:r>
            <a:endParaRPr lang="en-US" dirty="0"/>
          </a:p>
          <a:p>
            <a:pPr lvl="1"/>
            <a:r>
              <a:rPr lang="en-US" dirty="0" err="1"/>
              <a:t>Ionu</a:t>
            </a:r>
            <a:r>
              <a:rPr lang="ro-RO" dirty="0"/>
              <a:t>ț Verzea</a:t>
            </a:r>
            <a:endParaRPr lang="en-US" dirty="0"/>
          </a:p>
          <a:p>
            <a:r>
              <a:rPr lang="ro-RO" dirty="0"/>
              <a:t>Software </a:t>
            </a:r>
            <a:r>
              <a:rPr lang="ro-RO" dirty="0" err="1"/>
              <a:t>Engineer</a:t>
            </a:r>
            <a:br>
              <a:rPr lang="en-US" dirty="0"/>
            </a:br>
            <a:r>
              <a:rPr lang="ro-RO" dirty="0"/>
              <a:t>ADV D EU RO IFA MI</a:t>
            </a:r>
            <a:endParaRPr lang="en-US" dirty="0"/>
          </a:p>
          <a:p>
            <a:r>
              <a:rPr lang="ro-RO" dirty="0" err="1"/>
              <a:t>Blv</a:t>
            </a:r>
            <a:r>
              <a:rPr lang="ro-RO" dirty="0"/>
              <a:t>. 15 Noiembrie Nr.78</a:t>
            </a:r>
            <a:br>
              <a:rPr lang="en-US" dirty="0"/>
            </a:br>
            <a:r>
              <a:rPr lang="ro-RO" dirty="0"/>
              <a:t>500097</a:t>
            </a:r>
            <a:r>
              <a:rPr lang="en-US" dirty="0"/>
              <a:t> </a:t>
            </a:r>
            <a:r>
              <a:rPr lang="ro-RO" dirty="0"/>
              <a:t>Brașov</a:t>
            </a:r>
            <a:br>
              <a:rPr lang="en-US" dirty="0"/>
            </a:br>
            <a:r>
              <a:rPr lang="ro-RO" dirty="0"/>
              <a:t>România</a:t>
            </a:r>
            <a:endParaRPr lang="en-US" dirty="0"/>
          </a:p>
          <a:p>
            <a:pPr lvl="1"/>
            <a:r>
              <a:rPr lang="en-US" dirty="0"/>
              <a:t>E-mail </a:t>
            </a:r>
            <a:r>
              <a:rPr lang="ro-RO" dirty="0">
                <a:hlinkClick r:id="rId2"/>
              </a:rPr>
              <a:t>ionut.verzea@siemens.com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theory - example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0" y="1412875"/>
            <a:ext cx="8204200" cy="4752975"/>
          </a:xfrm>
        </p:spPr>
        <p:txBody>
          <a:bodyPr/>
          <a:lstStyle/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670464" y="1710942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Person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670464" y="3150192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Student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790464" y="3150192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Employee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550464" y="3150192"/>
            <a:ext cx="2311729" cy="557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b="1" dirty="0">
                <a:ln>
                  <a:solidFill>
                    <a:schemeClr val="bg1"/>
                  </a:solidFill>
                </a:ln>
              </a:rPr>
              <a:t>Teacher</a:t>
            </a:r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 bwMode="auto">
          <a:xfrm>
            <a:off x="5826328" y="2268791"/>
            <a:ext cx="0" cy="881401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4" idx="2"/>
            <a:endCxn id="6" idx="0"/>
          </p:cNvCxnSpPr>
          <p:nvPr/>
        </p:nvCxnSpPr>
        <p:spPr bwMode="auto">
          <a:xfrm flipH="1">
            <a:off x="2946328" y="2268791"/>
            <a:ext cx="2880000" cy="881401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4" idx="2"/>
            <a:endCxn id="7" idx="0"/>
          </p:cNvCxnSpPr>
          <p:nvPr/>
        </p:nvCxnSpPr>
        <p:spPr bwMode="auto">
          <a:xfrm>
            <a:off x="5826328" y="2268791"/>
            <a:ext cx="2880000" cy="881401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670463" y="1439261"/>
            <a:ext cx="2343397" cy="218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399" dirty="0">
                <a:solidFill>
                  <a:srgbClr val="FF0000"/>
                </a:solidFill>
              </a:rPr>
              <a:t>Base Class (Parent</a:t>
            </a:r>
            <a:r>
              <a:rPr lang="en-US" sz="1199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4630" y="3708042"/>
            <a:ext cx="2327563" cy="218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399" dirty="0">
                <a:solidFill>
                  <a:srgbClr val="FF0000"/>
                </a:solidFill>
              </a:rPr>
              <a:t>Derived Class (Child</a:t>
            </a:r>
            <a:r>
              <a:rPr lang="en-US" sz="1199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0463" y="3708042"/>
            <a:ext cx="2327563" cy="218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399" dirty="0">
                <a:solidFill>
                  <a:srgbClr val="FF0000"/>
                </a:solidFill>
              </a:rPr>
              <a:t>Derived Class (Child</a:t>
            </a:r>
            <a:r>
              <a:rPr lang="en-US" sz="1199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34630" y="3708042"/>
            <a:ext cx="2327563" cy="218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399" dirty="0">
                <a:solidFill>
                  <a:srgbClr val="FF0000"/>
                </a:solidFill>
              </a:rPr>
              <a:t>Derived Class (Child</a:t>
            </a:r>
            <a:r>
              <a:rPr lang="en-US" sz="1199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9" name="cdtRectangle 3 Id135171"/>
          <p:cNvSpPr txBox="1">
            <a:spLocks noChangeArrowheads="1"/>
          </p:cNvSpPr>
          <p:nvPr/>
        </p:nvSpPr>
        <p:spPr bwMode="auto">
          <a:xfrm>
            <a:off x="719667" y="4939350"/>
            <a:ext cx="10015626" cy="75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By default, the children receive all of the properties of the parents.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The children are  free to define or redefine inherited properties</a:t>
            </a: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A0A5E8-2403-4A7E-BC7C-59BBCB9A55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073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– Access specifiers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4463"/>
            <a:ext cx="8204200" cy="876250"/>
          </a:xfrm>
        </p:spPr>
        <p:txBody>
          <a:bodyPr/>
          <a:lstStyle/>
          <a:p>
            <a:pPr lvl="1"/>
            <a:r>
              <a:rPr lang="en-US" b="1" dirty="0"/>
              <a:t> </a:t>
            </a:r>
            <a:r>
              <a:rPr lang="en-US" dirty="0"/>
              <a:t>When you inherit a base class publicly, all members keep their original access specifications. </a:t>
            </a:r>
          </a:p>
          <a:p>
            <a:pPr lvl="1">
              <a:buNone/>
            </a:pPr>
            <a:endParaRPr lang="en-US" b="1" dirty="0"/>
          </a:p>
          <a:p>
            <a:pPr lvl="2"/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Arial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0908E86-0087-4225-B37F-098785C12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94352"/>
              </p:ext>
            </p:extLst>
          </p:nvPr>
        </p:nvGraphicFramePr>
        <p:xfrm>
          <a:off x="410400" y="3131438"/>
          <a:ext cx="10845016" cy="208766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11254">
                  <a:extLst>
                    <a:ext uri="{9D8B030D-6E8A-4147-A177-3AD203B41FA5}">
                      <a16:colId xmlns:a16="http://schemas.microsoft.com/office/drawing/2014/main" val="1389132984"/>
                    </a:ext>
                  </a:extLst>
                </a:gridCol>
                <a:gridCol w="2711254">
                  <a:extLst>
                    <a:ext uri="{9D8B030D-6E8A-4147-A177-3AD203B41FA5}">
                      <a16:colId xmlns:a16="http://schemas.microsoft.com/office/drawing/2014/main" val="518508317"/>
                    </a:ext>
                  </a:extLst>
                </a:gridCol>
                <a:gridCol w="2711254">
                  <a:extLst>
                    <a:ext uri="{9D8B030D-6E8A-4147-A177-3AD203B41FA5}">
                      <a16:colId xmlns:a16="http://schemas.microsoft.com/office/drawing/2014/main" val="4049776116"/>
                    </a:ext>
                  </a:extLst>
                </a:gridCol>
                <a:gridCol w="2711254">
                  <a:extLst>
                    <a:ext uri="{9D8B030D-6E8A-4147-A177-3AD203B41FA5}">
                      <a16:colId xmlns:a16="http://schemas.microsoft.com/office/drawing/2014/main" val="1738092166"/>
                    </a:ext>
                  </a:extLst>
                </a:gridCol>
              </a:tblGrid>
              <a:tr h="36188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inheritance</a:t>
                      </a:r>
                      <a:endParaRPr lang="ro-R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004774"/>
                  </a:ext>
                </a:extLst>
              </a:tr>
              <a:tr h="624622">
                <a:tc>
                  <a:txBody>
                    <a:bodyPr/>
                    <a:lstStyle/>
                    <a:p>
                      <a:r>
                        <a:rPr lang="en-US" dirty="0"/>
                        <a:t>Base access specifier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Derived access specifier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Derived class access?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access?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53076"/>
                  </a:ext>
                </a:extLst>
              </a:tr>
              <a:tr h="361884">
                <a:tc>
                  <a:txBody>
                    <a:bodyPr/>
                    <a:lstStyle/>
                    <a:p>
                      <a:r>
                        <a:rPr lang="en-US" dirty="0"/>
                        <a:t>Public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47360"/>
                  </a:ext>
                </a:extLst>
              </a:tr>
              <a:tr h="361884">
                <a:tc>
                  <a:txBody>
                    <a:bodyPr/>
                    <a:lstStyle/>
                    <a:p>
                      <a:r>
                        <a:rPr lang="en-US" dirty="0"/>
                        <a:t>Private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Private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115545"/>
                  </a:ext>
                </a:extLst>
              </a:tr>
              <a:tr h="361884">
                <a:tc>
                  <a:txBody>
                    <a:bodyPr/>
                    <a:lstStyle/>
                    <a:p>
                      <a:r>
                        <a:rPr lang="en-US" dirty="0"/>
                        <a:t>Protected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Protected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53062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97585-2486-4613-A2AD-EE844FE8E4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69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– Access specifiers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4463"/>
            <a:ext cx="8204200" cy="876250"/>
          </a:xfrm>
        </p:spPr>
        <p:txBody>
          <a:bodyPr/>
          <a:lstStyle/>
          <a:p>
            <a:pPr lvl="1"/>
            <a:r>
              <a:rPr lang="en-US" dirty="0"/>
              <a:t>All members from the base class are inherited as private. This means private members stay private, and protected and public members become private.</a:t>
            </a:r>
            <a:endParaRPr lang="en-US" b="1" dirty="0"/>
          </a:p>
          <a:p>
            <a:pPr lvl="2"/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Arial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0908E86-0087-4225-B37F-098785C12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635368"/>
              </p:ext>
            </p:extLst>
          </p:nvPr>
        </p:nvGraphicFramePr>
        <p:xfrm>
          <a:off x="410400" y="3131438"/>
          <a:ext cx="10845016" cy="208766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11254">
                  <a:extLst>
                    <a:ext uri="{9D8B030D-6E8A-4147-A177-3AD203B41FA5}">
                      <a16:colId xmlns:a16="http://schemas.microsoft.com/office/drawing/2014/main" val="1389132984"/>
                    </a:ext>
                  </a:extLst>
                </a:gridCol>
                <a:gridCol w="2711254">
                  <a:extLst>
                    <a:ext uri="{9D8B030D-6E8A-4147-A177-3AD203B41FA5}">
                      <a16:colId xmlns:a16="http://schemas.microsoft.com/office/drawing/2014/main" val="518508317"/>
                    </a:ext>
                  </a:extLst>
                </a:gridCol>
                <a:gridCol w="2711254">
                  <a:extLst>
                    <a:ext uri="{9D8B030D-6E8A-4147-A177-3AD203B41FA5}">
                      <a16:colId xmlns:a16="http://schemas.microsoft.com/office/drawing/2014/main" val="4049776116"/>
                    </a:ext>
                  </a:extLst>
                </a:gridCol>
                <a:gridCol w="2711254">
                  <a:extLst>
                    <a:ext uri="{9D8B030D-6E8A-4147-A177-3AD203B41FA5}">
                      <a16:colId xmlns:a16="http://schemas.microsoft.com/office/drawing/2014/main" val="1738092166"/>
                    </a:ext>
                  </a:extLst>
                </a:gridCol>
              </a:tblGrid>
              <a:tr h="36188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 inheritance</a:t>
                      </a:r>
                      <a:endParaRPr lang="ro-R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004774"/>
                  </a:ext>
                </a:extLst>
              </a:tr>
              <a:tr h="624622">
                <a:tc>
                  <a:txBody>
                    <a:bodyPr/>
                    <a:lstStyle/>
                    <a:p>
                      <a:r>
                        <a:rPr lang="en-US" dirty="0"/>
                        <a:t>Base access specifier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Derived access specifier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Derived class access?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access?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53076"/>
                  </a:ext>
                </a:extLst>
              </a:tr>
              <a:tr h="361884">
                <a:tc>
                  <a:txBody>
                    <a:bodyPr/>
                    <a:lstStyle/>
                    <a:p>
                      <a:r>
                        <a:rPr lang="en-US" dirty="0"/>
                        <a:t>Public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47360"/>
                  </a:ext>
                </a:extLst>
              </a:tr>
              <a:tr h="361884">
                <a:tc>
                  <a:txBody>
                    <a:bodyPr/>
                    <a:lstStyle/>
                    <a:p>
                      <a:r>
                        <a:rPr lang="en-US" dirty="0"/>
                        <a:t>Private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Private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115545"/>
                  </a:ext>
                </a:extLst>
              </a:tr>
              <a:tr h="361884">
                <a:tc>
                  <a:txBody>
                    <a:bodyPr/>
                    <a:lstStyle/>
                    <a:p>
                      <a:r>
                        <a:rPr lang="en-US" dirty="0"/>
                        <a:t>Protected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Protected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53062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C07AA-6C9A-4917-81A2-20701214B5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222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– Access specifiers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4463"/>
            <a:ext cx="8204200" cy="876250"/>
          </a:xfrm>
        </p:spPr>
        <p:txBody>
          <a:bodyPr/>
          <a:lstStyle/>
          <a:p>
            <a:pPr lvl="1"/>
            <a:r>
              <a:rPr lang="en-US" dirty="0"/>
              <a:t>With protected inheritance, the public and protected members become protected, and private members stay private</a:t>
            </a:r>
            <a:endParaRPr lang="en-US" b="1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0908E86-0087-4225-B37F-098785C12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191683"/>
              </p:ext>
            </p:extLst>
          </p:nvPr>
        </p:nvGraphicFramePr>
        <p:xfrm>
          <a:off x="410400" y="3131438"/>
          <a:ext cx="10845016" cy="208766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11254">
                  <a:extLst>
                    <a:ext uri="{9D8B030D-6E8A-4147-A177-3AD203B41FA5}">
                      <a16:colId xmlns:a16="http://schemas.microsoft.com/office/drawing/2014/main" val="1389132984"/>
                    </a:ext>
                  </a:extLst>
                </a:gridCol>
                <a:gridCol w="2711254">
                  <a:extLst>
                    <a:ext uri="{9D8B030D-6E8A-4147-A177-3AD203B41FA5}">
                      <a16:colId xmlns:a16="http://schemas.microsoft.com/office/drawing/2014/main" val="518508317"/>
                    </a:ext>
                  </a:extLst>
                </a:gridCol>
                <a:gridCol w="2711254">
                  <a:extLst>
                    <a:ext uri="{9D8B030D-6E8A-4147-A177-3AD203B41FA5}">
                      <a16:colId xmlns:a16="http://schemas.microsoft.com/office/drawing/2014/main" val="4049776116"/>
                    </a:ext>
                  </a:extLst>
                </a:gridCol>
                <a:gridCol w="2711254">
                  <a:extLst>
                    <a:ext uri="{9D8B030D-6E8A-4147-A177-3AD203B41FA5}">
                      <a16:colId xmlns:a16="http://schemas.microsoft.com/office/drawing/2014/main" val="1738092166"/>
                    </a:ext>
                  </a:extLst>
                </a:gridCol>
              </a:tblGrid>
              <a:tr h="36188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Protected inheritance</a:t>
                      </a:r>
                      <a:endParaRPr lang="ro-R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004774"/>
                  </a:ext>
                </a:extLst>
              </a:tr>
              <a:tr h="624622">
                <a:tc>
                  <a:txBody>
                    <a:bodyPr/>
                    <a:lstStyle/>
                    <a:p>
                      <a:r>
                        <a:rPr lang="en-US" dirty="0"/>
                        <a:t>Base access specifier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Derived access specifier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Derived class access?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access?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753076"/>
                  </a:ext>
                </a:extLst>
              </a:tr>
              <a:tr h="361884">
                <a:tc>
                  <a:txBody>
                    <a:bodyPr/>
                    <a:lstStyle/>
                    <a:p>
                      <a:r>
                        <a:rPr lang="en-US" dirty="0"/>
                        <a:t>Public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47360"/>
                  </a:ext>
                </a:extLst>
              </a:tr>
              <a:tr h="361884">
                <a:tc>
                  <a:txBody>
                    <a:bodyPr/>
                    <a:lstStyle/>
                    <a:p>
                      <a:r>
                        <a:rPr lang="en-US" dirty="0"/>
                        <a:t>Private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Private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115545"/>
                  </a:ext>
                </a:extLst>
              </a:tr>
              <a:tr h="361884">
                <a:tc>
                  <a:txBody>
                    <a:bodyPr/>
                    <a:lstStyle/>
                    <a:p>
                      <a:r>
                        <a:rPr lang="en-US" dirty="0"/>
                        <a:t>Protected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Protected 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53062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6F9F8-0AC1-4D5E-9D87-6E0A2FF5FA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55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– example base class and derived class access specifier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7A1F7-0799-4576-BC55-E2D7458A71D7}"/>
              </a:ext>
            </a:extLst>
          </p:cNvPr>
          <p:cNvSpPr/>
          <p:nvPr/>
        </p:nvSpPr>
        <p:spPr>
          <a:xfrm>
            <a:off x="444855" y="1317961"/>
            <a:ext cx="61916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Person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age;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Person() {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Person(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):age(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name(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 {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name;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  {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age;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Info()     {   cout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age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endl;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Person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university;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Student() {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Student(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university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:university(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university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){}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5B504-9621-4DD1-BDB4-D1850D6275D1}"/>
              </a:ext>
            </a:extLst>
          </p:cNvPr>
          <p:cNvSpPr/>
          <p:nvPr/>
        </p:nvSpPr>
        <p:spPr>
          <a:xfrm>
            <a:off x="6996327" y="3882673"/>
            <a:ext cx="47508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Transilvania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19,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"Mihai"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age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aStudent.GetAge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aStudent.GetName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aStudent.Info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775D3-763A-4D93-B4E5-540881D7D641}"/>
              </a:ext>
            </a:extLst>
          </p:cNvPr>
          <p:cNvSpPr txBox="1"/>
          <p:nvPr/>
        </p:nvSpPr>
        <p:spPr>
          <a:xfrm>
            <a:off x="7101951" y="1696351"/>
            <a:ext cx="4131698" cy="21698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  <a:buClr>
                <a:schemeClr val="accent1"/>
              </a:buClr>
            </a:pPr>
            <a:r>
              <a:rPr lang="en-US" sz="1400" b="1" dirty="0"/>
              <a:t>Base</a:t>
            </a:r>
            <a:r>
              <a:rPr lang="en-US" sz="1400" dirty="0"/>
              <a:t> class:  	    </a:t>
            </a:r>
            <a:r>
              <a:rPr lang="en-US" sz="1400" b="1" dirty="0"/>
              <a:t>Person</a:t>
            </a:r>
            <a:r>
              <a:rPr lang="en-US" sz="1400" dirty="0"/>
              <a:t> </a:t>
            </a:r>
          </a:p>
          <a:p>
            <a:pPr>
              <a:spcBef>
                <a:spcPts val="300"/>
              </a:spcBef>
              <a:buClr>
                <a:schemeClr val="accent1"/>
              </a:buClr>
            </a:pPr>
            <a:r>
              <a:rPr lang="en-US" sz="1400" b="1" dirty="0"/>
              <a:t>Derived</a:t>
            </a:r>
            <a:r>
              <a:rPr lang="en-US" sz="1400" dirty="0"/>
              <a:t> class:  </a:t>
            </a:r>
            <a:r>
              <a:rPr lang="en-US" sz="1400" b="1" dirty="0"/>
              <a:t>Student</a:t>
            </a:r>
          </a:p>
          <a:p>
            <a:pPr>
              <a:spcBef>
                <a:spcPts val="300"/>
              </a:spcBef>
              <a:buClr>
                <a:schemeClr val="accent1"/>
              </a:buClr>
            </a:pPr>
            <a:endParaRPr lang="en-US" sz="1400" dirty="0"/>
          </a:p>
          <a:p>
            <a:pPr>
              <a:spcBef>
                <a:spcPts val="300"/>
              </a:spcBef>
              <a:buClr>
                <a:schemeClr val="accent1"/>
              </a:buClr>
            </a:pPr>
            <a:r>
              <a:rPr lang="en-US" sz="1400" dirty="0"/>
              <a:t>Derived class inherits all public members and methods from base class.</a:t>
            </a:r>
          </a:p>
          <a:p>
            <a:pPr>
              <a:spcBef>
                <a:spcPts val="300"/>
              </a:spcBef>
              <a:buClr>
                <a:schemeClr val="accent1"/>
              </a:buClr>
            </a:pPr>
            <a:endParaRPr lang="en-US" sz="1400" dirty="0"/>
          </a:p>
          <a:p>
            <a:pPr>
              <a:spcBef>
                <a:spcPts val="300"/>
              </a:spcBef>
              <a:buClr>
                <a:schemeClr val="accent1"/>
              </a:buClr>
            </a:pPr>
            <a:r>
              <a:rPr lang="en-US" sz="1400" dirty="0"/>
              <a:t>Both classes uses custom CTOR with initialization lists. </a:t>
            </a:r>
          </a:p>
          <a:p>
            <a:pPr>
              <a:spcBef>
                <a:spcPts val="300"/>
              </a:spcBef>
              <a:buClr>
                <a:schemeClr val="accent1"/>
              </a:buClr>
            </a:pPr>
            <a:endParaRPr lang="en-US" sz="1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8D4FED-D1B7-4CAF-A30C-AC8C6DFB7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9302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– example derived class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14002" y="1418477"/>
            <a:ext cx="4633639" cy="2144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99" dirty="0"/>
              <a:t>Methods from derived classes can override the implementation of methods from base classes, as long as they maintain the same method signature. </a:t>
            </a:r>
          </a:p>
          <a:p>
            <a:pPr>
              <a:lnSpc>
                <a:spcPct val="110000"/>
              </a:lnSpc>
            </a:pPr>
            <a:endParaRPr lang="en-US" sz="1599" dirty="0"/>
          </a:p>
          <a:p>
            <a:pPr>
              <a:lnSpc>
                <a:spcPct val="110000"/>
              </a:lnSpc>
            </a:pPr>
            <a:r>
              <a:rPr lang="en-US" sz="1599" dirty="0"/>
              <a:t>On left side, derived class </a:t>
            </a:r>
            <a:r>
              <a:rPr lang="en-US" sz="1599" i="1" dirty="0"/>
              <a:t>Employee</a:t>
            </a:r>
            <a:r>
              <a:rPr lang="en-US" sz="1599" dirty="0"/>
              <a:t> has a method </a:t>
            </a:r>
            <a:r>
              <a:rPr lang="en-US" sz="1599" i="1" dirty="0"/>
              <a:t>Info()</a:t>
            </a:r>
            <a:r>
              <a:rPr lang="en-US" sz="1599" dirty="0"/>
              <a:t> that overrides the behavior of base class method </a:t>
            </a:r>
            <a:r>
              <a:rPr lang="en-US" sz="1599" i="1" dirty="0"/>
              <a:t>Person::Info()</a:t>
            </a:r>
            <a:r>
              <a:rPr lang="en-US" sz="1599" dirty="0"/>
              <a:t>. </a:t>
            </a:r>
          </a:p>
          <a:p>
            <a:pPr>
              <a:lnSpc>
                <a:spcPct val="110000"/>
              </a:lnSpc>
            </a:pPr>
            <a:endParaRPr lang="en-US" sz="1599" b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E23F04-E614-4059-8B76-2CA44586D329}"/>
              </a:ext>
            </a:extLst>
          </p:cNvPr>
          <p:cNvSpPr/>
          <p:nvPr/>
        </p:nvSpPr>
        <p:spPr>
          <a:xfrm>
            <a:off x="444360" y="1317982"/>
            <a:ext cx="6096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income;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Employee(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income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income(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income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Redefine method from base class: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Info()   {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cout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income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endl;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  Employee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aEmployee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(2500, 24,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"Tudor"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aEmployee.Info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88DA5-4D98-420C-A876-2F43F8C340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80102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sie-ppt-O365-16x9-standard-eng-v3-0.pptx" id="{337017D5-581C-4D7F-8BCD-76B6C3EE2E8E}" vid="{4F834F2F-9D4E-47D9-B741-4DA0B160AC8F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4ppTags>
  <Name>Two columns</Name>
  <PpLayout>29</PpLayout>
  <Index>12</Index>
</p4ppTags>
</file>

<file path=customXml/item4.xml><?xml version="1.0" encoding="utf-8"?>
<p4ppTags>
  <Name>One object (large)</Name>
  <PpLayout>16</PpLayout>
  <Index>10</Index>
</p4ppTag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E680F69AFCF5478564F22EAAFCB836" ma:contentTypeVersion="0" ma:contentTypeDescription="Create a new document." ma:contentTypeScope="" ma:versionID="4c27fba116ff84015b09cf87e0537b4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5AB511-79C4-4486-8A16-0BD1598C80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0971D72-3676-4618-95A9-5E38E1A202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5A4A5B-3292-460C-946E-A67F7B594180}">
  <ds:schemaRefs/>
</ds:datastoreItem>
</file>

<file path=customXml/itemProps4.xml><?xml version="1.0" encoding="utf-8"?>
<ds:datastoreItem xmlns:ds="http://schemas.openxmlformats.org/officeDocument/2006/customXml" ds:itemID="{934F5976-4FA3-48AB-A600-79B9BC4F02EE}">
  <ds:schemaRefs/>
</ds:datastoreItem>
</file>

<file path=customXml/itemProps5.xml><?xml version="1.0" encoding="utf-8"?>
<ds:datastoreItem xmlns:ds="http://schemas.openxmlformats.org/officeDocument/2006/customXml" ds:itemID="{4EBB41D0-022C-466A-B152-107B564800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3926</Words>
  <Application>Microsoft Office PowerPoint</Application>
  <PresentationFormat>Widescreen</PresentationFormat>
  <Paragraphs>646</Paragraphs>
  <Slides>33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Consolas</vt:lpstr>
      <vt:lpstr>Verdana</vt:lpstr>
      <vt:lpstr>Wingdings</vt:lpstr>
      <vt:lpstr>Siemens 2020</vt:lpstr>
      <vt:lpstr>think-cell Folie</vt:lpstr>
      <vt:lpstr>C++</vt:lpstr>
      <vt:lpstr>Table of contents Index / Agenda</vt:lpstr>
      <vt:lpstr>Inheritance theory</vt:lpstr>
      <vt:lpstr>Inheritance theory - example</vt:lpstr>
      <vt:lpstr>Inheritance – Access specifiers</vt:lpstr>
      <vt:lpstr>Inheritance – Access specifiers</vt:lpstr>
      <vt:lpstr>Inheritance – Access specifiers</vt:lpstr>
      <vt:lpstr>Inheritance – example base class and derived class access specifier</vt:lpstr>
      <vt:lpstr>Inheritance – example derived class</vt:lpstr>
      <vt:lpstr>Inheritance – Order of construction of derived classes</vt:lpstr>
      <vt:lpstr>Inheritance – Order of construction of derived classes</vt:lpstr>
      <vt:lpstr>Constructor initialization list</vt:lpstr>
      <vt:lpstr>Composition</vt:lpstr>
      <vt:lpstr>Multiple Inheritance</vt:lpstr>
      <vt:lpstr>Multiple Inheritance – Problems </vt:lpstr>
      <vt:lpstr>Multiple Inheritance – Problems </vt:lpstr>
      <vt:lpstr>Multiple Inheritance – Problems </vt:lpstr>
      <vt:lpstr>Pointers and references </vt:lpstr>
      <vt:lpstr>Virtual functions</vt:lpstr>
      <vt:lpstr>Abstract classes and pure virtual functions</vt:lpstr>
      <vt:lpstr>Type conversions</vt:lpstr>
      <vt:lpstr>Type conversions</vt:lpstr>
      <vt:lpstr>Type conversions</vt:lpstr>
      <vt:lpstr>Type conversions</vt:lpstr>
      <vt:lpstr>Type conversions</vt:lpstr>
      <vt:lpstr>Type conversions</vt:lpstr>
      <vt:lpstr>Type conversions – Dynamic cast</vt:lpstr>
      <vt:lpstr>Type conversions – Static cast</vt:lpstr>
      <vt:lpstr>Type conversions – Reinterpret cast</vt:lpstr>
      <vt:lpstr>Type conversions – Const cast</vt:lpstr>
      <vt:lpstr>Type conversions</vt:lpstr>
      <vt:lpstr>References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</dc:title>
  <dc:creator>Verzea, Ionut (ADV D EU RO IFA MI)</dc:creator>
  <cp:keywords>Template</cp:keywords>
  <dc:description>Version 3.0.8
September 2020</dc:description>
  <cp:lastModifiedBy>Verzea, Ionut (ADV D EU RO IFA MI)</cp:lastModifiedBy>
  <cp:revision>8</cp:revision>
  <dcterms:created xsi:type="dcterms:W3CDTF">2022-05-26T09:43:34Z</dcterms:created>
  <dcterms:modified xsi:type="dcterms:W3CDTF">2023-07-11T06:19:18Z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0x01010018E680F69AFCF5478564F22EAAFCB836</vt:lpwstr>
  </property>
  <property fmtid="{D5CDD505-2E9C-101B-9397-08002B2CF9AE}" pid="3" name="MSIP_Label_a59b6cd5-d141-4a33-8bf1-0ca04484304f_Enabled">
    <vt:lpwstr>true</vt:lpwstr>
  </property>
  <property fmtid="{D5CDD505-2E9C-101B-9397-08002B2CF9AE}" pid="4" name="MSIP_Label_a59b6cd5-d141-4a33-8bf1-0ca04484304f_SetDate">
    <vt:lpwstr>2022-05-26T10:39:33Z</vt:lpwstr>
  </property>
  <property fmtid="{D5CDD505-2E9C-101B-9397-08002B2CF9AE}" pid="5" name="MSIP_Label_a59b6cd5-d141-4a33-8bf1-0ca04484304f_Method">
    <vt:lpwstr>Standard</vt:lpwstr>
  </property>
  <property fmtid="{D5CDD505-2E9C-101B-9397-08002B2CF9AE}" pid="6" name="MSIP_Label_a59b6cd5-d141-4a33-8bf1-0ca04484304f_Name">
    <vt:lpwstr>restricted-default</vt:lpwstr>
  </property>
  <property fmtid="{D5CDD505-2E9C-101B-9397-08002B2CF9AE}" pid="7" name="MSIP_Label_a59b6cd5-d141-4a33-8bf1-0ca04484304f_SiteId">
    <vt:lpwstr>38ae3bcd-9579-4fd4-adda-b42e1495d55a</vt:lpwstr>
  </property>
  <property fmtid="{D5CDD505-2E9C-101B-9397-08002B2CF9AE}" pid="8" name="MSIP_Label_a59b6cd5-d141-4a33-8bf1-0ca04484304f_ActionId">
    <vt:lpwstr>2100a1b8-2fc2-45a7-8038-6e5ec1548324</vt:lpwstr>
  </property>
  <property fmtid="{D5CDD505-2E9C-101B-9397-08002B2CF9AE}" pid="9" name="MSIP_Label_a59b6cd5-d141-4a33-8bf1-0ca04484304f_ContentBits">
    <vt:lpwstr>0</vt:lpwstr>
  </property>
  <property fmtid="{D5CDD505-2E9C-101B-9397-08002B2CF9AE}" pid="10" name="Document_Confidentiality">
    <vt:lpwstr>Restricted</vt:lpwstr>
  </property>
</Properties>
</file>